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23.xml" ContentType="application/vnd.openxmlformats-officedocument.presentationml.notesSlide+xml"/>
  <Override PartName="/ppt/notesSlides/notesSlide7.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11.xml" ContentType="application/vnd.openxmlformats-officedocument.presentationml.notesSlide+xml"/>
  <Override PartName="/ppt/notesSlides/notesSlide2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slideLayouts/slideLayout12.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0.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31" r:id="rId2"/>
    <p:sldId id="333" r:id="rId3"/>
    <p:sldId id="334" r:id="rId4"/>
    <p:sldId id="335" r:id="rId5"/>
    <p:sldId id="336" r:id="rId6"/>
    <p:sldId id="337" r:id="rId7"/>
    <p:sldId id="338" r:id="rId8"/>
    <p:sldId id="339" r:id="rId9"/>
    <p:sldId id="340" r:id="rId10"/>
    <p:sldId id="341" r:id="rId11"/>
    <p:sldId id="342" r:id="rId12"/>
    <p:sldId id="343" r:id="rId13"/>
    <p:sldId id="344" r:id="rId14"/>
    <p:sldId id="346" r:id="rId15"/>
    <p:sldId id="347" r:id="rId16"/>
    <p:sldId id="348" r:id="rId17"/>
    <p:sldId id="349" r:id="rId18"/>
    <p:sldId id="350" r:id="rId19"/>
    <p:sldId id="351" r:id="rId20"/>
    <p:sldId id="352" r:id="rId21"/>
    <p:sldId id="353" r:id="rId22"/>
    <p:sldId id="372" r:id="rId23"/>
    <p:sldId id="355" r:id="rId24"/>
    <p:sldId id="373"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75" r:id="rId38"/>
    <p:sldId id="374" r:id="rId39"/>
    <p:sldId id="369" r:id="rId40"/>
    <p:sldId id="370" r:id="rId41"/>
    <p:sldId id="371" r:id="rId42"/>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8B0051"/>
    <a:srgbClr val="ABA197"/>
    <a:srgbClr val="8D8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7" autoAdjust="0"/>
  </p:normalViewPr>
  <p:slideViewPr>
    <p:cSldViewPr snapToObjects="1">
      <p:cViewPr>
        <p:scale>
          <a:sx n="67" d="100"/>
          <a:sy n="67" d="100"/>
        </p:scale>
        <p:origin x="-1254" y="-678"/>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8A306-5EB7-42B0-ABC2-8CB39C1DB2D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70E74BE8-0CCC-4A8E-83DC-4FD4DEEAFE2F}">
      <dgm:prSet phldrT="[Tekst]" custT="1"/>
      <dgm:spPr>
        <a:ln>
          <a:solidFill>
            <a:schemeClr val="tx2">
              <a:lumMod val="60000"/>
              <a:lumOff val="40000"/>
            </a:schemeClr>
          </a:solidFill>
        </a:ln>
      </dgm:spPr>
      <dgm:t>
        <a:bodyPr/>
        <a:lstStyle/>
        <a:p>
          <a:r>
            <a:rPr lang="nl-NL" sz="1500" noProof="0" dirty="0" smtClean="0"/>
            <a:t>Rachel zit in groep 8. Haar resultaten op het LOVS zijn wisselend. Voor Begrijpend lezen en Studievaardigheden niveau A, Woordenschat niveau B en Technisch lezen en Spelling niveau D/E. Ze heeft een score van 549 op de Cito-eindtoets en gaat naar brugklas havo/vwo. De leerkracht maakt zich echter zorgen of ze havo wel aankan. Rachel heeft dyslexie.</a:t>
          </a:r>
          <a:endParaRPr lang="nl-NL" sz="1500" noProof="0" dirty="0"/>
        </a:p>
      </dgm:t>
    </dgm:pt>
    <dgm:pt modelId="{AA653EC7-DEFF-4DFF-8442-1B373D90F96F}" type="parTrans" cxnId="{17380A87-5F2E-4574-AD59-8DA0FDE402B1}">
      <dgm:prSet/>
      <dgm:spPr/>
      <dgm:t>
        <a:bodyPr/>
        <a:lstStyle/>
        <a:p>
          <a:endParaRPr lang="en-GB"/>
        </a:p>
      </dgm:t>
    </dgm:pt>
    <dgm:pt modelId="{65810DB2-1615-4F28-944E-4C19F49B57E4}" type="sibTrans" cxnId="{17380A87-5F2E-4574-AD59-8DA0FDE402B1}">
      <dgm:prSet/>
      <dgm:spPr/>
      <dgm:t>
        <a:bodyPr/>
        <a:lstStyle/>
        <a:p>
          <a:endParaRPr lang="en-GB"/>
        </a:p>
      </dgm:t>
    </dgm:pt>
    <dgm:pt modelId="{7FC89148-E930-411E-83F9-4C9E107E76A0}">
      <dgm:prSet/>
      <dgm:spPr>
        <a:ln>
          <a:solidFill>
            <a:schemeClr val="tx2">
              <a:lumMod val="60000"/>
              <a:lumOff val="40000"/>
            </a:schemeClr>
          </a:solidFill>
        </a:ln>
      </dgm:spPr>
      <dgm:t>
        <a:bodyPr/>
        <a:lstStyle/>
        <a:p>
          <a:r>
            <a:rPr lang="nl-NL" altLang="nl-NL" baseline="0" dirty="0" smtClean="0">
              <a:ea typeface="Geneva" pitchFamily="1" charset="-128"/>
              <a:cs typeface="Arial" pitchFamily="34" charset="0"/>
            </a:rPr>
            <a:t>Volgend jaar gaat Max naar het praktijkonderwijs volgen. Eerst wilde Max niet lezen. Maar hij wil vrachtwagenchauffeur worden net als zijn vader. Toen hij het daar met de leraar over had, ging bij Max het knopje om. Daar doet Max het nu voor. Door deze veranderde inzet, gaat het lezen nu beter. Ook spelling gaat beter (...) </a:t>
          </a:r>
          <a:endParaRPr lang="nl-NL" altLang="nl-NL" dirty="0">
            <a:ea typeface="Geneva" pitchFamily="1" charset="-128"/>
            <a:cs typeface="Arial" pitchFamily="34" charset="0"/>
          </a:endParaRPr>
        </a:p>
      </dgm:t>
    </dgm:pt>
    <dgm:pt modelId="{DBC4B439-280B-4DE9-91E9-76E8088ED837}" type="parTrans" cxnId="{E94F9D04-F77C-40A1-A4BD-1BB95A45F553}">
      <dgm:prSet/>
      <dgm:spPr/>
      <dgm:t>
        <a:bodyPr/>
        <a:lstStyle/>
        <a:p>
          <a:endParaRPr lang="en-GB"/>
        </a:p>
      </dgm:t>
    </dgm:pt>
    <dgm:pt modelId="{44A78AB9-6E8A-4FB5-9A9A-36F56770C4F1}" type="sibTrans" cxnId="{E94F9D04-F77C-40A1-A4BD-1BB95A45F553}">
      <dgm:prSet/>
      <dgm:spPr/>
      <dgm:t>
        <a:bodyPr/>
        <a:lstStyle/>
        <a:p>
          <a:endParaRPr lang="en-GB"/>
        </a:p>
      </dgm:t>
    </dgm:pt>
    <dgm:pt modelId="{47F0913A-EB06-4770-A3F9-F0E42C99AE18}">
      <dgm:prSet/>
      <dgm:spPr>
        <a:ln>
          <a:solidFill>
            <a:schemeClr val="tx2">
              <a:lumMod val="60000"/>
              <a:lumOff val="40000"/>
            </a:schemeClr>
          </a:solidFill>
        </a:ln>
      </dgm:spPr>
      <dgm:t>
        <a:bodyPr/>
        <a:lstStyle/>
        <a:p>
          <a:r>
            <a:rPr lang="nl-NL" altLang="nl-NL" dirty="0" smtClean="0">
              <a:latin typeface="+mn-lt"/>
              <a:ea typeface="Geneva" pitchFamily="1" charset="-128"/>
              <a:cs typeface="David" pitchFamily="34" charset="-79"/>
            </a:rPr>
            <a:t>Paolo is 11 jaar en zit in groep T5/6 van SBO de Ooievaar</a:t>
          </a:r>
          <a:r>
            <a:rPr lang="nl-NL" altLang="nl-NL" baseline="0" dirty="0" smtClean="0">
              <a:latin typeface="+mn-lt"/>
              <a:ea typeface="Geneva" pitchFamily="1" charset="-128"/>
              <a:cs typeface="David" pitchFamily="34" charset="-79"/>
            </a:rPr>
            <a:t> </a:t>
          </a:r>
          <a:r>
            <a:rPr lang="nl-NL" altLang="nl-NL" dirty="0" smtClean="0">
              <a:latin typeface="+mn-lt"/>
              <a:ea typeface="Geneva" pitchFamily="1" charset="-128"/>
              <a:cs typeface="David" pitchFamily="34" charset="-79"/>
            </a:rPr>
            <a:t>bij juffrouw Fatima. Hij heeft PDD-NOS en ADHD. Paolo zegt dat het met taal goed gaat. Toch heeft hij moeite om mij uit te laten praten en mij aan te kijken. Hij zit omgedraaid en zit niet stil. Paolo praat binnensmonds in hele korte onvolledige zinnen met een accent. Hij heeft moeite om bij het onderwerp van het gesprek te blijven</a:t>
          </a:r>
          <a:endParaRPr lang="en-GB" dirty="0"/>
        </a:p>
      </dgm:t>
    </dgm:pt>
    <dgm:pt modelId="{88C47BC8-F72A-4C4A-8E5C-D7CCC8342C0F}" type="parTrans" cxnId="{1AC16767-F06F-40E5-9B13-4E01DB2F19C8}">
      <dgm:prSet/>
      <dgm:spPr/>
      <dgm:t>
        <a:bodyPr/>
        <a:lstStyle/>
        <a:p>
          <a:endParaRPr lang="en-GB"/>
        </a:p>
      </dgm:t>
    </dgm:pt>
    <dgm:pt modelId="{F90626A2-4BED-48A3-B545-F89EDDD04A6D}" type="sibTrans" cxnId="{1AC16767-F06F-40E5-9B13-4E01DB2F19C8}">
      <dgm:prSet/>
      <dgm:spPr/>
      <dgm:t>
        <a:bodyPr/>
        <a:lstStyle/>
        <a:p>
          <a:endParaRPr lang="en-GB"/>
        </a:p>
      </dgm:t>
    </dgm:pt>
    <dgm:pt modelId="{ABA95551-86D1-4E5F-AD32-1041C7F9D53A}" type="pres">
      <dgm:prSet presAssocID="{9DD8A306-5EB7-42B0-ABC2-8CB39C1DB2DC}" presName="Name0" presStyleCnt="0">
        <dgm:presLayoutVars>
          <dgm:dir/>
          <dgm:resizeHandles val="exact"/>
        </dgm:presLayoutVars>
      </dgm:prSet>
      <dgm:spPr/>
      <dgm:t>
        <a:bodyPr/>
        <a:lstStyle/>
        <a:p>
          <a:endParaRPr lang="nl-NL"/>
        </a:p>
      </dgm:t>
    </dgm:pt>
    <dgm:pt modelId="{6CF0B8FC-4FFA-47AC-93B1-2958AFD080EE}" type="pres">
      <dgm:prSet presAssocID="{70E74BE8-0CCC-4A8E-83DC-4FD4DEEAFE2F}" presName="composite" presStyleCnt="0"/>
      <dgm:spPr/>
    </dgm:pt>
    <dgm:pt modelId="{A2DF9139-11FB-4ECF-9EF5-131729184D9B}" type="pres">
      <dgm:prSet presAssocID="{70E74BE8-0CCC-4A8E-83DC-4FD4DEEAFE2F}" presName="rect1" presStyleLbl="trAlignAcc1" presStyleIdx="0" presStyleCnt="3" custScaleX="141141" custScaleY="86679" custLinFactNeighborX="1187" custLinFactNeighborY="15812">
        <dgm:presLayoutVars>
          <dgm:bulletEnabled val="1"/>
        </dgm:presLayoutVars>
      </dgm:prSet>
      <dgm:spPr/>
      <dgm:t>
        <a:bodyPr/>
        <a:lstStyle/>
        <a:p>
          <a:endParaRPr lang="en-GB"/>
        </a:p>
      </dgm:t>
    </dgm:pt>
    <dgm:pt modelId="{0AC27BBB-C9A7-42A5-8C92-CEDF536C64CD}" type="pres">
      <dgm:prSet presAssocID="{70E74BE8-0CCC-4A8E-83DC-4FD4DEEAFE2F}" presName="rect2" presStyleLbl="fgImgPlace1" presStyleIdx="0" presStyleCnt="3" custLinFactNeighborX="-87668" custLinFactNeighborY="1571"/>
      <dgm:spPr>
        <a:noFill/>
      </dgm:spPr>
      <dgm:t>
        <a:bodyPr/>
        <a:lstStyle/>
        <a:p>
          <a:endParaRPr lang="nl-NL"/>
        </a:p>
      </dgm:t>
    </dgm:pt>
    <dgm:pt modelId="{01E60A5D-9FC2-4544-A384-656E8D02F182}" type="pres">
      <dgm:prSet presAssocID="{65810DB2-1615-4F28-944E-4C19F49B57E4}" presName="sibTrans" presStyleCnt="0"/>
      <dgm:spPr/>
    </dgm:pt>
    <dgm:pt modelId="{3EF163AA-811E-4DA0-A0F9-D2FE6A0A71E1}" type="pres">
      <dgm:prSet presAssocID="{7FC89148-E930-411E-83F9-4C9E107E76A0}" presName="composite" presStyleCnt="0"/>
      <dgm:spPr/>
    </dgm:pt>
    <dgm:pt modelId="{01E05670-965C-443D-AB99-E809C4A0D896}" type="pres">
      <dgm:prSet presAssocID="{7FC89148-E930-411E-83F9-4C9E107E76A0}" presName="rect1" presStyleLbl="trAlignAcc1" presStyleIdx="1" presStyleCnt="3" custScaleX="143009" custLinFactNeighborX="629" custLinFactNeighborY="4600">
        <dgm:presLayoutVars>
          <dgm:bulletEnabled val="1"/>
        </dgm:presLayoutVars>
      </dgm:prSet>
      <dgm:spPr/>
      <dgm:t>
        <a:bodyPr/>
        <a:lstStyle/>
        <a:p>
          <a:endParaRPr lang="nl-NL"/>
        </a:p>
      </dgm:t>
    </dgm:pt>
    <dgm:pt modelId="{01204722-3C07-4055-A248-EBBC1EEBBAD1}" type="pres">
      <dgm:prSet presAssocID="{7FC89148-E930-411E-83F9-4C9E107E76A0}" presName="rect2" presStyleLbl="fgImgPlace1" presStyleIdx="1" presStyleCnt="3" custLinFactNeighborX="-90025" custLinFactNeighborY="4496"/>
      <dgm:spPr>
        <a:noFill/>
      </dgm:spPr>
      <dgm:t>
        <a:bodyPr/>
        <a:lstStyle/>
        <a:p>
          <a:endParaRPr lang="nl-NL"/>
        </a:p>
      </dgm:t>
    </dgm:pt>
    <dgm:pt modelId="{7BDDE735-476E-41F1-B60E-3574976EDC21}" type="pres">
      <dgm:prSet presAssocID="{44A78AB9-6E8A-4FB5-9A9A-36F56770C4F1}" presName="sibTrans" presStyleCnt="0"/>
      <dgm:spPr/>
    </dgm:pt>
    <dgm:pt modelId="{34EC71B0-0335-4411-A8DF-B888D37EDEDA}" type="pres">
      <dgm:prSet presAssocID="{47F0913A-EB06-4770-A3F9-F0E42C99AE18}" presName="composite" presStyleCnt="0"/>
      <dgm:spPr/>
    </dgm:pt>
    <dgm:pt modelId="{1FF728C4-F904-4A09-89DD-863864545287}" type="pres">
      <dgm:prSet presAssocID="{47F0913A-EB06-4770-A3F9-F0E42C99AE18}" presName="rect1" presStyleLbl="trAlignAcc1" presStyleIdx="2" presStyleCnt="3" custScaleX="138230">
        <dgm:presLayoutVars>
          <dgm:bulletEnabled val="1"/>
        </dgm:presLayoutVars>
      </dgm:prSet>
      <dgm:spPr/>
      <dgm:t>
        <a:bodyPr/>
        <a:lstStyle/>
        <a:p>
          <a:endParaRPr lang="nl-NL"/>
        </a:p>
      </dgm:t>
    </dgm:pt>
    <dgm:pt modelId="{E8E42F7C-F3A2-4A6A-8E76-C8E5FD8AA716}" type="pres">
      <dgm:prSet presAssocID="{47F0913A-EB06-4770-A3F9-F0E42C99AE18}" presName="rect2" presStyleLbl="fgImgPlace1" presStyleIdx="2" presStyleCnt="3" custLinFactNeighborX="-90025" custLinFactNeighborY="2834"/>
      <dgm:spPr>
        <a:noFill/>
      </dgm:spPr>
      <dgm:t>
        <a:bodyPr/>
        <a:lstStyle/>
        <a:p>
          <a:endParaRPr lang="nl-NL"/>
        </a:p>
      </dgm:t>
    </dgm:pt>
  </dgm:ptLst>
  <dgm:cxnLst>
    <dgm:cxn modelId="{0C5E7303-B1ED-4571-8E51-607B2AD8F9EB}" type="presOf" srcId="{9DD8A306-5EB7-42B0-ABC2-8CB39C1DB2DC}" destId="{ABA95551-86D1-4E5F-AD32-1041C7F9D53A}" srcOrd="0" destOrd="0" presId="urn:microsoft.com/office/officeart/2008/layout/PictureStrips"/>
    <dgm:cxn modelId="{1EECE164-18A1-4E32-867A-07CD6F059489}" type="presOf" srcId="{7FC89148-E930-411E-83F9-4C9E107E76A0}" destId="{01E05670-965C-443D-AB99-E809C4A0D896}" srcOrd="0" destOrd="0" presId="urn:microsoft.com/office/officeart/2008/layout/PictureStrips"/>
    <dgm:cxn modelId="{2AAC5C3B-CCC4-483B-8D89-16CB49DC6A00}" type="presOf" srcId="{70E74BE8-0CCC-4A8E-83DC-4FD4DEEAFE2F}" destId="{A2DF9139-11FB-4ECF-9EF5-131729184D9B}" srcOrd="0" destOrd="0" presId="urn:microsoft.com/office/officeart/2008/layout/PictureStrips"/>
    <dgm:cxn modelId="{17380A87-5F2E-4574-AD59-8DA0FDE402B1}" srcId="{9DD8A306-5EB7-42B0-ABC2-8CB39C1DB2DC}" destId="{70E74BE8-0CCC-4A8E-83DC-4FD4DEEAFE2F}" srcOrd="0" destOrd="0" parTransId="{AA653EC7-DEFF-4DFF-8442-1B373D90F96F}" sibTransId="{65810DB2-1615-4F28-944E-4C19F49B57E4}"/>
    <dgm:cxn modelId="{1AC16767-F06F-40E5-9B13-4E01DB2F19C8}" srcId="{9DD8A306-5EB7-42B0-ABC2-8CB39C1DB2DC}" destId="{47F0913A-EB06-4770-A3F9-F0E42C99AE18}" srcOrd="2" destOrd="0" parTransId="{88C47BC8-F72A-4C4A-8E5C-D7CCC8342C0F}" sibTransId="{F90626A2-4BED-48A3-B545-F89EDDD04A6D}"/>
    <dgm:cxn modelId="{ECE94A94-1039-48E2-A92D-DA6CD56990A3}" type="presOf" srcId="{47F0913A-EB06-4770-A3F9-F0E42C99AE18}" destId="{1FF728C4-F904-4A09-89DD-863864545287}" srcOrd="0" destOrd="0" presId="urn:microsoft.com/office/officeart/2008/layout/PictureStrips"/>
    <dgm:cxn modelId="{E94F9D04-F77C-40A1-A4BD-1BB95A45F553}" srcId="{9DD8A306-5EB7-42B0-ABC2-8CB39C1DB2DC}" destId="{7FC89148-E930-411E-83F9-4C9E107E76A0}" srcOrd="1" destOrd="0" parTransId="{DBC4B439-280B-4DE9-91E9-76E8088ED837}" sibTransId="{44A78AB9-6E8A-4FB5-9A9A-36F56770C4F1}"/>
    <dgm:cxn modelId="{1CFC5C9E-01E2-469D-8678-3A3E58ADDE18}" type="presParOf" srcId="{ABA95551-86D1-4E5F-AD32-1041C7F9D53A}" destId="{6CF0B8FC-4FFA-47AC-93B1-2958AFD080EE}" srcOrd="0" destOrd="0" presId="urn:microsoft.com/office/officeart/2008/layout/PictureStrips"/>
    <dgm:cxn modelId="{5D491C82-95DE-4BA4-99C1-79EA81CBA45E}" type="presParOf" srcId="{6CF0B8FC-4FFA-47AC-93B1-2958AFD080EE}" destId="{A2DF9139-11FB-4ECF-9EF5-131729184D9B}" srcOrd="0" destOrd="0" presId="urn:microsoft.com/office/officeart/2008/layout/PictureStrips"/>
    <dgm:cxn modelId="{86CE5475-096A-4225-9EC9-0171E7D50248}" type="presParOf" srcId="{6CF0B8FC-4FFA-47AC-93B1-2958AFD080EE}" destId="{0AC27BBB-C9A7-42A5-8C92-CEDF536C64CD}" srcOrd="1" destOrd="0" presId="urn:microsoft.com/office/officeart/2008/layout/PictureStrips"/>
    <dgm:cxn modelId="{9A05291E-9090-4093-BC48-29B4A5602DB0}" type="presParOf" srcId="{ABA95551-86D1-4E5F-AD32-1041C7F9D53A}" destId="{01E60A5D-9FC2-4544-A384-656E8D02F182}" srcOrd="1" destOrd="0" presId="urn:microsoft.com/office/officeart/2008/layout/PictureStrips"/>
    <dgm:cxn modelId="{5336FDB8-B495-4AB6-816D-E1382241C8D2}" type="presParOf" srcId="{ABA95551-86D1-4E5F-AD32-1041C7F9D53A}" destId="{3EF163AA-811E-4DA0-A0F9-D2FE6A0A71E1}" srcOrd="2" destOrd="0" presId="urn:microsoft.com/office/officeart/2008/layout/PictureStrips"/>
    <dgm:cxn modelId="{9C6D5FF4-8AFD-4690-AE97-B88A1C88F6DD}" type="presParOf" srcId="{3EF163AA-811E-4DA0-A0F9-D2FE6A0A71E1}" destId="{01E05670-965C-443D-AB99-E809C4A0D896}" srcOrd="0" destOrd="0" presId="urn:microsoft.com/office/officeart/2008/layout/PictureStrips"/>
    <dgm:cxn modelId="{88FA2A21-EE8D-4522-A1E4-138AC1CC9D84}" type="presParOf" srcId="{3EF163AA-811E-4DA0-A0F9-D2FE6A0A71E1}" destId="{01204722-3C07-4055-A248-EBBC1EEBBAD1}" srcOrd="1" destOrd="0" presId="urn:microsoft.com/office/officeart/2008/layout/PictureStrips"/>
    <dgm:cxn modelId="{E473800C-9282-4254-82FF-56E9830D8B30}" type="presParOf" srcId="{ABA95551-86D1-4E5F-AD32-1041C7F9D53A}" destId="{7BDDE735-476E-41F1-B60E-3574976EDC21}" srcOrd="3" destOrd="0" presId="urn:microsoft.com/office/officeart/2008/layout/PictureStrips"/>
    <dgm:cxn modelId="{47B750F8-80A8-42AB-86E1-C64F5858BC2D}" type="presParOf" srcId="{ABA95551-86D1-4E5F-AD32-1041C7F9D53A}" destId="{34EC71B0-0335-4411-A8DF-B888D37EDEDA}" srcOrd="4" destOrd="0" presId="urn:microsoft.com/office/officeart/2008/layout/PictureStrips"/>
    <dgm:cxn modelId="{7BF804F8-ACF9-40B1-B589-5E732A883FE2}" type="presParOf" srcId="{34EC71B0-0335-4411-A8DF-B888D37EDEDA}" destId="{1FF728C4-F904-4A09-89DD-863864545287}" srcOrd="0" destOrd="0" presId="urn:microsoft.com/office/officeart/2008/layout/PictureStrips"/>
    <dgm:cxn modelId="{B076A403-DACD-4615-8187-79D609E7AC21}" type="presParOf" srcId="{34EC71B0-0335-4411-A8DF-B888D37EDEDA}" destId="{E8E42F7C-F3A2-4A6A-8E76-C8E5FD8AA71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F9139-11FB-4ECF-9EF5-131729184D9B}">
      <dsp:nvSpPr>
        <dsp:cNvPr id="0" name=""/>
        <dsp:cNvSpPr/>
      </dsp:nvSpPr>
      <dsp:spPr>
        <a:xfrm>
          <a:off x="721599" y="778128"/>
          <a:ext cx="7101179" cy="1362828"/>
        </a:xfrm>
        <a:prstGeom prst="rect">
          <a:avLst/>
        </a:prstGeom>
        <a:solidFill>
          <a:schemeClr val="lt1">
            <a:alpha val="40000"/>
            <a:hueOff val="0"/>
            <a:satOff val="0"/>
            <a:lumOff val="0"/>
            <a:alphaOff val="0"/>
          </a:schemeClr>
        </a:solidFill>
        <a:ln w="9525" cap="flat" cmpd="sng" algn="ctr">
          <a:solidFill>
            <a:schemeClr val="tx2">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951" tIns="57150" rIns="57150" bIns="57150" numCol="1" spcCol="1270" anchor="ctr" anchorCtr="0">
          <a:noAutofit/>
        </a:bodyPr>
        <a:lstStyle/>
        <a:p>
          <a:pPr lvl="0" algn="l" defTabSz="666750">
            <a:lnSpc>
              <a:spcPct val="90000"/>
            </a:lnSpc>
            <a:spcBef>
              <a:spcPct val="0"/>
            </a:spcBef>
            <a:spcAft>
              <a:spcPct val="35000"/>
            </a:spcAft>
          </a:pPr>
          <a:r>
            <a:rPr lang="nl-NL" sz="1500" kern="1200" noProof="0" dirty="0" smtClean="0"/>
            <a:t>Rachel zit in groep 8. Haar resultaten op het LOVS zijn wisselend. Voor Begrijpend lezen en Studievaardigheden niveau A, Woordenschat niveau B en Technisch lezen en Spelling niveau D/E. Ze heeft een score van 549 op de Cito-eindtoets en gaat naar brugklas havo/vwo. De leerkracht maakt zich echter zorgen of ze havo wel aankan. Rachel heeft dyslexie.</a:t>
          </a:r>
          <a:endParaRPr lang="nl-NL" sz="1500" kern="1200" noProof="0" dirty="0"/>
        </a:p>
      </dsp:txBody>
      <dsp:txXfrm>
        <a:off x="721599" y="778128"/>
        <a:ext cx="7101179" cy="1362828"/>
      </dsp:txXfrm>
    </dsp:sp>
    <dsp:sp modelId="{0AC27BBB-C9A7-42A5-8C92-CEDF536C64CD}">
      <dsp:nvSpPr>
        <dsp:cNvPr id="0" name=""/>
        <dsp:cNvSpPr/>
      </dsp:nvSpPr>
      <dsp:spPr>
        <a:xfrm>
          <a:off x="522333" y="223629"/>
          <a:ext cx="1100589" cy="165088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5670-965C-443D-AB99-E809C4A0D896}">
      <dsp:nvSpPr>
        <dsp:cNvPr id="0" name=""/>
        <dsp:cNvSpPr/>
      </dsp:nvSpPr>
      <dsp:spPr>
        <a:xfrm>
          <a:off x="646532" y="2371717"/>
          <a:ext cx="7195163" cy="1572270"/>
        </a:xfrm>
        <a:prstGeom prst="rect">
          <a:avLst/>
        </a:prstGeom>
        <a:solidFill>
          <a:schemeClr val="lt1">
            <a:alpha val="40000"/>
            <a:hueOff val="0"/>
            <a:satOff val="0"/>
            <a:lumOff val="0"/>
            <a:alphaOff val="0"/>
          </a:schemeClr>
        </a:solidFill>
        <a:ln w="9525" cap="flat" cmpd="sng" algn="ctr">
          <a:solidFill>
            <a:schemeClr val="tx2">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951" tIns="60960" rIns="60960" bIns="60960" numCol="1" spcCol="1270" anchor="ctr" anchorCtr="0">
          <a:noAutofit/>
        </a:bodyPr>
        <a:lstStyle/>
        <a:p>
          <a:pPr lvl="0" algn="l" defTabSz="711200">
            <a:lnSpc>
              <a:spcPct val="90000"/>
            </a:lnSpc>
            <a:spcBef>
              <a:spcPct val="0"/>
            </a:spcBef>
            <a:spcAft>
              <a:spcPct val="35000"/>
            </a:spcAft>
          </a:pPr>
          <a:r>
            <a:rPr lang="nl-NL" altLang="nl-NL" sz="1600" kern="1200" baseline="0" dirty="0" smtClean="0">
              <a:ea typeface="Geneva" pitchFamily="1" charset="-128"/>
              <a:cs typeface="Arial" pitchFamily="34" charset="0"/>
            </a:rPr>
            <a:t>Volgend jaar gaat Max naar het praktijkonderwijs volgen. Eerst wilde Max niet lezen. Maar hij wil vrachtwagenchauffeur worden net als zijn vader. Toen hij het daar met de leraar over had, ging bij Max het knopje om. Daar doet Max het nu voor. Door deze veranderde inzet, gaat het lezen nu beter. Ook spelling gaat beter (...) </a:t>
          </a:r>
          <a:endParaRPr lang="nl-NL" altLang="nl-NL" sz="1600" kern="1200" dirty="0">
            <a:ea typeface="Geneva" pitchFamily="1" charset="-128"/>
            <a:cs typeface="Arial" pitchFamily="34" charset="0"/>
          </a:endParaRPr>
        </a:p>
      </dsp:txBody>
      <dsp:txXfrm>
        <a:off x="646532" y="2371717"/>
        <a:ext cx="7195163" cy="1572270"/>
      </dsp:txXfrm>
    </dsp:sp>
    <dsp:sp modelId="{01204722-3C07-4055-A248-EBBC1EEBBAD1}">
      <dsp:nvSpPr>
        <dsp:cNvPr id="0" name=""/>
        <dsp:cNvSpPr/>
      </dsp:nvSpPr>
      <dsp:spPr>
        <a:xfrm>
          <a:off x="496392" y="2146510"/>
          <a:ext cx="1100589" cy="165088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728C4-F904-4A09-89DD-863864545287}">
      <dsp:nvSpPr>
        <dsp:cNvPr id="0" name=""/>
        <dsp:cNvSpPr/>
      </dsp:nvSpPr>
      <dsp:spPr>
        <a:xfrm>
          <a:off x="735108" y="4278707"/>
          <a:ext cx="6954719" cy="1572270"/>
        </a:xfrm>
        <a:prstGeom prst="rect">
          <a:avLst/>
        </a:prstGeom>
        <a:solidFill>
          <a:schemeClr val="lt1">
            <a:alpha val="40000"/>
            <a:hueOff val="0"/>
            <a:satOff val="0"/>
            <a:lumOff val="0"/>
            <a:alphaOff val="0"/>
          </a:schemeClr>
        </a:solidFill>
        <a:ln w="9525" cap="flat" cmpd="sng" algn="ctr">
          <a:solidFill>
            <a:schemeClr val="tx2">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951" tIns="60960" rIns="60960" bIns="60960" numCol="1" spcCol="1270" anchor="ctr" anchorCtr="0">
          <a:noAutofit/>
        </a:bodyPr>
        <a:lstStyle/>
        <a:p>
          <a:pPr lvl="0" algn="l" defTabSz="711200">
            <a:lnSpc>
              <a:spcPct val="90000"/>
            </a:lnSpc>
            <a:spcBef>
              <a:spcPct val="0"/>
            </a:spcBef>
            <a:spcAft>
              <a:spcPct val="35000"/>
            </a:spcAft>
          </a:pPr>
          <a:r>
            <a:rPr lang="nl-NL" altLang="nl-NL" sz="1600" kern="1200" dirty="0" smtClean="0">
              <a:latin typeface="+mn-lt"/>
              <a:ea typeface="Geneva" pitchFamily="1" charset="-128"/>
              <a:cs typeface="David" pitchFamily="34" charset="-79"/>
            </a:rPr>
            <a:t>Paolo is 11 jaar en zit in groep T5/6 van SBO de Ooievaar</a:t>
          </a:r>
          <a:r>
            <a:rPr lang="nl-NL" altLang="nl-NL" sz="1600" kern="1200" baseline="0" dirty="0" smtClean="0">
              <a:latin typeface="+mn-lt"/>
              <a:ea typeface="Geneva" pitchFamily="1" charset="-128"/>
              <a:cs typeface="David" pitchFamily="34" charset="-79"/>
            </a:rPr>
            <a:t> </a:t>
          </a:r>
          <a:r>
            <a:rPr lang="nl-NL" altLang="nl-NL" sz="1600" kern="1200" dirty="0" smtClean="0">
              <a:latin typeface="+mn-lt"/>
              <a:ea typeface="Geneva" pitchFamily="1" charset="-128"/>
              <a:cs typeface="David" pitchFamily="34" charset="-79"/>
            </a:rPr>
            <a:t>bij juffrouw Fatima. Hij heeft PDD-NOS en ADHD. Paolo zegt dat het met taal goed gaat. Toch heeft hij moeite om mij uit te laten praten en mij aan te kijken. Hij zit omgedraaid en zit niet stil. Paolo praat binnensmonds in hele korte onvolledige zinnen met een accent. Hij heeft moeite om bij het onderwerp van het gesprek te blijven</a:t>
          </a:r>
          <a:endParaRPr lang="en-GB" sz="1600" kern="1200" dirty="0"/>
        </a:p>
      </dsp:txBody>
      <dsp:txXfrm>
        <a:off x="735108" y="4278707"/>
        <a:ext cx="6954719" cy="1572270"/>
      </dsp:txXfrm>
    </dsp:sp>
    <dsp:sp modelId="{E8E42F7C-F3A2-4A6A-8E76-C8E5FD8AA716}">
      <dsp:nvSpPr>
        <dsp:cNvPr id="0" name=""/>
        <dsp:cNvSpPr/>
      </dsp:nvSpPr>
      <dsp:spPr>
        <a:xfrm>
          <a:off x="496392" y="4098387"/>
          <a:ext cx="1100589" cy="165088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E08B6D4-5DD9-4C53-B14C-8756226F6A8D}" type="datetimeFigureOut">
              <a:rPr lang="nl-NL" smtClean="0"/>
              <a:t>9-9-2014</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0A9A77E-D0E2-4AC2-B1E7-68246F389E17}" type="slidenum">
              <a:rPr lang="nl-NL" smtClean="0"/>
              <a:t>‹nr.›</a:t>
            </a:fld>
            <a:endParaRPr lang="nl-NL"/>
          </a:p>
        </p:txBody>
      </p:sp>
    </p:spTree>
    <p:extLst>
      <p:ext uri="{BB962C8B-B14F-4D97-AF65-F5344CB8AC3E}">
        <p14:creationId xmlns:p14="http://schemas.microsoft.com/office/powerpoint/2010/main" val="354814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8D7DD5B-3A59-4BEF-A381-35904BBF3DCB}" type="slidenum">
              <a:rPr lang="en-US" altLang="nl-NL" sz="1200" baseline="0" smtClean="0"/>
              <a:pPr/>
              <a:t>2</a:t>
            </a:fld>
            <a:endParaRPr lang="en-US" altLang="nl-NL" sz="1200" baseline="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52500">
              <a:defRPr sz="2400" baseline="-25000">
                <a:solidFill>
                  <a:schemeClr val="tx1"/>
                </a:solidFill>
                <a:latin typeface="Arial" pitchFamily="34" charset="0"/>
                <a:ea typeface="Geneva" pitchFamily="1" charset="-128"/>
              </a:defRPr>
            </a:lvl1pPr>
            <a:lvl2pPr marL="742950" indent="-285750" defTabSz="952500">
              <a:defRPr sz="2400" baseline="-25000">
                <a:solidFill>
                  <a:schemeClr val="tx1"/>
                </a:solidFill>
                <a:latin typeface="Arial" pitchFamily="34" charset="0"/>
                <a:ea typeface="Geneva" pitchFamily="1" charset="-128"/>
              </a:defRPr>
            </a:lvl2pPr>
            <a:lvl3pPr marL="1143000" indent="-228600" defTabSz="952500">
              <a:defRPr sz="2400" baseline="-25000">
                <a:solidFill>
                  <a:schemeClr val="tx1"/>
                </a:solidFill>
                <a:latin typeface="Arial" pitchFamily="34" charset="0"/>
                <a:ea typeface="Geneva" pitchFamily="1" charset="-128"/>
              </a:defRPr>
            </a:lvl3pPr>
            <a:lvl4pPr marL="1600200" indent="-228600" defTabSz="952500">
              <a:defRPr sz="2400" baseline="-25000">
                <a:solidFill>
                  <a:schemeClr val="tx1"/>
                </a:solidFill>
                <a:latin typeface="Arial" pitchFamily="34" charset="0"/>
                <a:ea typeface="Geneva" pitchFamily="1" charset="-128"/>
              </a:defRPr>
            </a:lvl4pPr>
            <a:lvl5pPr marL="2057400" indent="-228600" defTabSz="952500">
              <a:defRPr sz="2400" baseline="-25000">
                <a:solidFill>
                  <a:schemeClr val="tx1"/>
                </a:solidFill>
                <a:latin typeface="Arial" pitchFamily="34" charset="0"/>
                <a:ea typeface="Geneva" pitchFamily="1" charset="-128"/>
              </a:defRPr>
            </a:lvl5pPr>
            <a:lvl6pPr marL="25146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pPr algn="r" eaLnBrk="1" hangingPunct="1"/>
            <a:fld id="{02346B6F-5C34-4F6C-B611-458F5BAB5422}" type="slidenum">
              <a:rPr lang="en-US" altLang="nl-NL" sz="1200" baseline="0">
                <a:ea typeface="Osaka"/>
                <a:cs typeface="Osaka"/>
              </a:rPr>
              <a:pPr algn="r" eaLnBrk="1" hangingPunct="1"/>
              <a:t>12</a:t>
            </a:fld>
            <a:endParaRPr lang="en-US" altLang="nl-NL" sz="1200" baseline="0">
              <a:ea typeface="Osaka"/>
              <a:cs typeface="Osaka"/>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52500">
              <a:defRPr sz="2400" baseline="-25000">
                <a:solidFill>
                  <a:schemeClr val="tx1"/>
                </a:solidFill>
                <a:latin typeface="Arial" pitchFamily="34" charset="0"/>
                <a:ea typeface="Geneva" pitchFamily="1" charset="-128"/>
              </a:defRPr>
            </a:lvl1pPr>
            <a:lvl2pPr marL="742950" indent="-285750" defTabSz="952500">
              <a:defRPr sz="2400" baseline="-25000">
                <a:solidFill>
                  <a:schemeClr val="tx1"/>
                </a:solidFill>
                <a:latin typeface="Arial" pitchFamily="34" charset="0"/>
                <a:ea typeface="Geneva" pitchFamily="1" charset="-128"/>
              </a:defRPr>
            </a:lvl2pPr>
            <a:lvl3pPr marL="1143000" indent="-228600" defTabSz="952500">
              <a:defRPr sz="2400" baseline="-25000">
                <a:solidFill>
                  <a:schemeClr val="tx1"/>
                </a:solidFill>
                <a:latin typeface="Arial" pitchFamily="34" charset="0"/>
                <a:ea typeface="Geneva" pitchFamily="1" charset="-128"/>
              </a:defRPr>
            </a:lvl3pPr>
            <a:lvl4pPr marL="1600200" indent="-228600" defTabSz="952500">
              <a:defRPr sz="2400" baseline="-25000">
                <a:solidFill>
                  <a:schemeClr val="tx1"/>
                </a:solidFill>
                <a:latin typeface="Arial" pitchFamily="34" charset="0"/>
                <a:ea typeface="Geneva" pitchFamily="1" charset="-128"/>
              </a:defRPr>
            </a:lvl4pPr>
            <a:lvl5pPr marL="2057400" indent="-228600" defTabSz="952500">
              <a:defRPr sz="2400" baseline="-25000">
                <a:solidFill>
                  <a:schemeClr val="tx1"/>
                </a:solidFill>
                <a:latin typeface="Arial" pitchFamily="34" charset="0"/>
                <a:ea typeface="Geneva" pitchFamily="1" charset="-128"/>
              </a:defRPr>
            </a:lvl5pPr>
            <a:lvl6pPr marL="25146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pPr algn="r" eaLnBrk="1" hangingPunct="1"/>
            <a:fld id="{78557974-FB66-487C-B0C5-C1654A2AC3EA}" type="slidenum">
              <a:rPr lang="en-US" altLang="nl-NL" sz="1200" baseline="0">
                <a:ea typeface="Osaka"/>
                <a:cs typeface="Osaka"/>
              </a:rPr>
              <a:pPr algn="r" eaLnBrk="1" hangingPunct="1"/>
              <a:t>13</a:t>
            </a:fld>
            <a:endParaRPr lang="en-US" altLang="nl-NL" sz="1200" baseline="0">
              <a:ea typeface="Osaka"/>
              <a:cs typeface="Osaka"/>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baseline="-25000">
                <a:solidFill>
                  <a:schemeClr val="tx1"/>
                </a:solidFill>
                <a:latin typeface="Arial" charset="0"/>
                <a:ea typeface="Geneva" pitchFamily="1" charset="-128"/>
              </a:defRPr>
            </a:lvl1pPr>
            <a:lvl2pPr marL="742950" indent="-285750">
              <a:defRPr sz="2400" baseline="-25000">
                <a:solidFill>
                  <a:schemeClr val="tx1"/>
                </a:solidFill>
                <a:latin typeface="Arial" charset="0"/>
                <a:ea typeface="Geneva" pitchFamily="1" charset="-128"/>
              </a:defRPr>
            </a:lvl2pPr>
            <a:lvl3pPr marL="1143000" indent="-228600">
              <a:defRPr sz="2400" baseline="-25000">
                <a:solidFill>
                  <a:schemeClr val="tx1"/>
                </a:solidFill>
                <a:latin typeface="Arial" charset="0"/>
                <a:ea typeface="Geneva" pitchFamily="1" charset="-128"/>
              </a:defRPr>
            </a:lvl3pPr>
            <a:lvl4pPr marL="1600200" indent="-228600">
              <a:defRPr sz="2400" baseline="-25000">
                <a:solidFill>
                  <a:schemeClr val="tx1"/>
                </a:solidFill>
                <a:latin typeface="Arial" charset="0"/>
                <a:ea typeface="Geneva" pitchFamily="1" charset="-128"/>
              </a:defRPr>
            </a:lvl4pPr>
            <a:lvl5pPr marL="2057400" indent="-228600">
              <a:defRPr sz="2400" baseline="-25000">
                <a:solidFill>
                  <a:schemeClr val="tx1"/>
                </a:solidFill>
                <a:latin typeface="Arial"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Geneva" pitchFamily="1" charset="-128"/>
              </a:defRPr>
            </a:lvl9pPr>
          </a:lstStyle>
          <a:p>
            <a:fld id="{F3ED7002-D4E1-4E85-B8EC-479C34D1CCC2}" type="slidenum">
              <a:rPr lang="en-US" altLang="nl-NL" sz="1200" baseline="0" smtClean="0">
                <a:solidFill>
                  <a:prstClr val="black"/>
                </a:solidFill>
              </a:rPr>
              <a:pPr/>
              <a:t>15</a:t>
            </a:fld>
            <a:endParaRPr lang="en-US" altLang="nl-NL" sz="1200" baseline="0" smtClean="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nl-NL" altLang="nl-NL"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80FE323F-C359-4B38-9402-C07D19195604}" type="slidenum">
              <a:rPr lang="en-US" altLang="nl-NL" sz="1200" baseline="0" smtClean="0">
                <a:ea typeface="Osaka"/>
                <a:cs typeface="Osaka"/>
              </a:rPr>
              <a:pPr/>
              <a:t>16</a:t>
            </a:fld>
            <a:endParaRPr lang="en-US" altLang="nl-NL" sz="1200" baseline="0" smtClean="0">
              <a:ea typeface="Osaka"/>
              <a:cs typeface="Osaka"/>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a:t>
            </a:r>
            <a:r>
              <a:rPr lang="nl-NL" baseline="0" dirty="0" smtClean="0"/>
              <a:t> over de opbouw van de leerroutes, nl in leercurves. Een curve geeft een bepaalde ontwikkeling aan, in dit geval van de inhoud van taaldoelen op 4 verschillende domeinen: gespreken/spreken/luisteren, lezen, schrijven en taalverzorging. De taaldoelen zijn cumulatief van opbouw: het aantal doelen verandert, het abstractieniveau van de doelen, het toepassingsniveau (contexten) en de moeilijkheidsgraad van teksten. De leerling maakt binnen deze curve zijn eigen ontwikkeling door en is het aan de leerkracht om dit onderwijs te plannen, passend bij de leerling. Hij/zij kan daarbij gebruik maken van de onderscheidende kenmerken die onder de leerroutes staan.</a:t>
            </a:r>
          </a:p>
          <a:p>
            <a:endParaRPr lang="nl-NL" baseline="0" dirty="0" smtClean="0"/>
          </a:p>
          <a:p>
            <a:r>
              <a:rPr lang="nl-NL" baseline="0" dirty="0" smtClean="0"/>
              <a:t>Dit passend onderwijsaanbod wordt vooral ingezet vanaf groep 6. Dan is vaak duidelijk of een leerling een ontwikkelingsperspectief nodig heeft en wat hij nog wel/niet kan behalen, wat zijn uitstroomperspectief is en of er een beslissing genomen moet worden over het formuleren van meer passende doelen op de niveaus van passende perspectieven </a:t>
            </a:r>
            <a:r>
              <a:rPr lang="nl-NL" baseline="0" dirty="0" err="1" smtClean="0"/>
              <a:t>ipv</a:t>
            </a:r>
            <a:r>
              <a:rPr lang="nl-NL" baseline="0" dirty="0" smtClean="0"/>
              <a:t> of het niveau van 1F.</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18</a:t>
            </a:fld>
            <a:endParaRPr lang="en-US"/>
          </a:p>
        </p:txBody>
      </p:sp>
    </p:spTree>
    <p:extLst>
      <p:ext uri="{BB962C8B-B14F-4D97-AF65-F5344CB8AC3E}">
        <p14:creationId xmlns:p14="http://schemas.microsoft.com/office/powerpoint/2010/main" val="271813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leerroute bestaat uit een beschrijving van doelen gekoppeld aan benodigde</a:t>
            </a:r>
            <a:r>
              <a:rPr lang="nl-NL" baseline="0" dirty="0" smtClean="0"/>
              <a:t> taal</a:t>
            </a:r>
            <a:r>
              <a:rPr lang="nl-NL" dirty="0" smtClean="0"/>
              <a:t>vaardigheden, te weten: begrijpen, samenvatten, interpreteren, evalueren. Dit zijn vaardigheden in oplopende</a:t>
            </a:r>
            <a:r>
              <a:rPr lang="nl-NL" baseline="0" dirty="0" smtClean="0"/>
              <a:t> complexiteit. Doelen rondom evalueren zijn moeilijker dan die van samenvatten. </a:t>
            </a:r>
          </a:p>
          <a:p>
            <a:endParaRPr lang="nl-NL" baseline="0" dirty="0" smtClean="0"/>
          </a:p>
          <a:p>
            <a:r>
              <a:rPr lang="nl-NL" baseline="0" dirty="0" smtClean="0"/>
              <a:t>Een leerroute is opgedeeld in leerjaren. Ook dat onderscheid kent een opbouw: doelen in leerjaren groep 5/6 zijn moeilijker dan die uit andere leerjaren en borduren voort op doelen uit eerdere leerjaren (cumulatief). Vanaf groep 5/6 wordt meestal pas een leerroute gekozen en zijn vooral de doelen uit die leerjaren relevant. Maar het kan zijn dat de leerling vastloopt in die doelen, dan kan worden teruggegrepen op doelen uit eerdere leerjaren. </a:t>
            </a:r>
          </a:p>
          <a:p>
            <a:r>
              <a:rPr lang="nl-NL" baseline="0" dirty="0" smtClean="0"/>
              <a:t>Het is niet de bedoeling dat deze doelen uit eerdere leerjaren wordt gebruikt om leerlingen in de leerjaren 1-2, 3-4 te plaatsen in een leerroute. Deze leerlingen zijn nog te jong om in een leerroute te plaatsen, zij zullen nog veel baat hebben bij het reguliere aanbod om ze een stapje verder te helpen (uitzonderingen daargelaten). Vanaf groep 5/6 kan het plaatsen in een leerroute wel en is de informatie uit eerdere leerjaren van belang om daarop te kunnen teruggrijpen en om de doorgaande lijn in de opbouw van het domein te zien.</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19</a:t>
            </a:fld>
            <a:endParaRPr lang="en-US"/>
          </a:p>
        </p:txBody>
      </p:sp>
    </p:spTree>
    <p:extLst>
      <p:ext uri="{BB962C8B-B14F-4D97-AF65-F5344CB8AC3E}">
        <p14:creationId xmlns:p14="http://schemas.microsoft.com/office/powerpoint/2010/main" val="284595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Leerroute 2 streeft in principe naar 1F,</a:t>
            </a:r>
            <a:r>
              <a:rPr lang="nl-NL" baseline="0" dirty="0" smtClean="0"/>
              <a:t> met grotendeels dezelfde doelen. Het geeft daarbij een prioritering aan, door het onderscheid te maken naar dikgedrukte doelen en niet dikgedrukte doelen. Doelen die dikgedrukt zijn, moeten zeker beheerst worden en zullen dus als eerste gekozen kunnen worden om een passend onderwijsaanbod samen te stellen. Ook zijn de complexiteit van de doelen, contexten en soorten teksten verschillend met leerroute 1.</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20</a:t>
            </a:fld>
            <a:endParaRPr lang="en-US"/>
          </a:p>
        </p:txBody>
      </p:sp>
    </p:spTree>
    <p:extLst>
      <p:ext uri="{BB962C8B-B14F-4D97-AF65-F5344CB8AC3E}">
        <p14:creationId xmlns:p14="http://schemas.microsoft.com/office/powerpoint/2010/main" val="2540462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Leerroute 3 streeft op onderdelen naar 1F. De doelen die een functionele waarde hebben,</a:t>
            </a:r>
            <a:r>
              <a:rPr lang="nl-NL" baseline="0" dirty="0" smtClean="0"/>
              <a:t> zijn overgenomen in deze leerroute. De meer cognitieve doelen zijn weggelaten. Het is van belang dat deze leerlingen, die zich voorbereiden op het praktijkonderwijs, vooral die doelen aangeboden krijgen waar zij in het vervolgonderwijs en in de maatschappij het meest aan hebben (functionele redzaamheid).</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21</a:t>
            </a:fld>
            <a:endParaRPr lang="en-US"/>
          </a:p>
        </p:txBody>
      </p:sp>
    </p:spTree>
    <p:extLst>
      <p:ext uri="{BB962C8B-B14F-4D97-AF65-F5344CB8AC3E}">
        <p14:creationId xmlns:p14="http://schemas.microsoft.com/office/powerpoint/2010/main" val="395803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je de leerroutes over elkaar heen legt, zie je dat ze van elkaar verschillen. De curve is ook platter bij leerroute 3 dan bij leerroute 1. Dit is ook logisch, bij leerroute 3 zijn er doelen</a:t>
            </a:r>
            <a:r>
              <a:rPr lang="nl-NL" baseline="0" dirty="0" smtClean="0"/>
              <a:t> weggehaald en dat is vooral in de zone van interpreteren en evalueren.</a:t>
            </a:r>
          </a:p>
          <a:p>
            <a:r>
              <a:rPr lang="nl-NL" baseline="0" dirty="0" smtClean="0"/>
              <a:t>Elke leerroute kent zijn eigen kleur. Dit kleurstramien wordt ook verder volgehouden in de rest van de implementatie op school</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0A9A77E-D0E2-4AC2-B1E7-68246F389E17}" type="slidenum">
              <a:rPr lang="nl-NL" smtClean="0"/>
              <a:t>22</a:t>
            </a:fld>
            <a:endParaRPr lang="nl-NL"/>
          </a:p>
        </p:txBody>
      </p:sp>
    </p:spTree>
    <p:extLst>
      <p:ext uri="{BB962C8B-B14F-4D97-AF65-F5344CB8AC3E}">
        <p14:creationId xmlns:p14="http://schemas.microsoft.com/office/powerpoint/2010/main" val="324734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voorbeeld van beschrijving </a:t>
            </a:r>
            <a:r>
              <a:rPr lang="nl-NL" smtClean="0"/>
              <a:t>van doelen uit </a:t>
            </a:r>
            <a:r>
              <a:rPr lang="nl-NL" dirty="0" smtClean="0"/>
              <a:t>de 3 leerroutes</a:t>
            </a:r>
            <a:r>
              <a:rPr lang="nl-NL" baseline="0" dirty="0" smtClean="0"/>
              <a:t> voor het domein </a:t>
            </a:r>
            <a:r>
              <a:rPr lang="nl-NL" dirty="0" smtClean="0"/>
              <a:t>schrijven. </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23</a:t>
            </a:fld>
            <a:endParaRPr lang="en-US"/>
          </a:p>
        </p:txBody>
      </p:sp>
    </p:spTree>
    <p:extLst>
      <p:ext uri="{BB962C8B-B14F-4D97-AF65-F5344CB8AC3E}">
        <p14:creationId xmlns:p14="http://schemas.microsoft.com/office/powerpoint/2010/main" val="277636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latin typeface="Arial" pitchFamily="34" charset="0"/>
              </a:rPr>
              <a:t>Visie van de SLO is sterk redenerend vanuit het curriculair spinnenweb van </a:t>
            </a:r>
            <a:r>
              <a:rPr lang="nl-NL" altLang="nl-NL" dirty="0" err="1" smtClean="0">
                <a:latin typeface="Arial" pitchFamily="34" charset="0"/>
              </a:rPr>
              <a:t>Van</a:t>
            </a:r>
            <a:r>
              <a:rPr lang="nl-NL" altLang="nl-NL" dirty="0" smtClean="0">
                <a:latin typeface="Arial" pitchFamily="34" charset="0"/>
              </a:rPr>
              <a:t> den Akker (2009). Bij de implementatie van een nieuw product of bij een innovatie spelen verschillende schoolse factoren een rol. Op het moment dat je aan een draadje trekt komt het hele spinnenweb in beweging. In het geval van Passende perspectieven is met name aan de draad leerdoelen en leerinhouden getrokken.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0A9A77E-D0E2-4AC2-B1E7-68246F389E17}" type="slidenum">
              <a:rPr lang="nl-NL" smtClean="0"/>
              <a:t>24</a:t>
            </a:fld>
            <a:endParaRPr lang="nl-NL"/>
          </a:p>
        </p:txBody>
      </p:sp>
    </p:spTree>
    <p:extLst>
      <p:ext uri="{BB962C8B-B14F-4D97-AF65-F5344CB8AC3E}">
        <p14:creationId xmlns:p14="http://schemas.microsoft.com/office/powerpoint/2010/main" val="4150912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80FE323F-C359-4B38-9402-C07D19195604}" type="slidenum">
              <a:rPr lang="en-US" altLang="nl-NL" sz="1200" baseline="0" smtClean="0">
                <a:ea typeface="Osaka"/>
                <a:cs typeface="Osaka"/>
              </a:rPr>
              <a:pPr/>
              <a:t>25</a:t>
            </a:fld>
            <a:endParaRPr lang="en-US" altLang="nl-NL" sz="1200" baseline="0" smtClean="0">
              <a:ea typeface="Osaka"/>
              <a:cs typeface="Osaka"/>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a:ln/>
        </p:spPr>
      </p:sp>
      <p:sp>
        <p:nvSpPr>
          <p:cNvPr id="5325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latin typeface="Arial" pitchFamily="34" charset="0"/>
              </a:rPr>
              <a:t>Passende Perspectieven – rekenen maakt keuzes in rekenaanbod, gebaseerd op de IJsbergmetafoor (Boswinkel &amp; </a:t>
            </a:r>
            <a:r>
              <a:rPr lang="nl-NL" altLang="nl-NL" dirty="0" err="1" smtClean="0">
                <a:latin typeface="Arial" pitchFamily="34" charset="0"/>
              </a:rPr>
              <a:t>Moerlands</a:t>
            </a:r>
            <a:r>
              <a:rPr lang="nl-NL" altLang="nl-NL" dirty="0" smtClean="0">
                <a:latin typeface="Arial" pitchFamily="34" charset="0"/>
              </a:rPr>
              <a:t>, 2003). </a:t>
            </a:r>
          </a:p>
          <a:p>
            <a:r>
              <a:rPr lang="nl-NL" altLang="nl-NL" dirty="0" smtClean="0">
                <a:latin typeface="Arial" pitchFamily="34" charset="0"/>
              </a:rPr>
              <a:t>Hoewel uit presentaties blijkt dat de ijsbergmetafoor goed bekend is, geven we hier toch nog even een korte uitleg:</a:t>
            </a:r>
            <a:br>
              <a:rPr lang="nl-NL" altLang="nl-NL" dirty="0" smtClean="0">
                <a:latin typeface="Arial" pitchFamily="34" charset="0"/>
              </a:rPr>
            </a:br>
            <a:r>
              <a:rPr lang="nl-NL" altLang="nl-NL" dirty="0" smtClean="0">
                <a:latin typeface="Arial" pitchFamily="34" charset="0"/>
              </a:rPr>
              <a:t>Een ijsberg bestaat uit een topje en een drijfvermogen, vertaald naar rekenonderwijs uit informeel rekenen (drijfvermogen) en formeel rekenen (topje). Binnen het drijfvermogen zijn er globaal nog weer enkele niveaus aan te wijzen: het werken met contexten, het werken met modellen en materialen en het bestuderen van </a:t>
            </a:r>
            <a:r>
              <a:rPr lang="nl-NL" altLang="nl-NL" dirty="0" err="1" smtClean="0">
                <a:latin typeface="Arial" pitchFamily="34" charset="0"/>
              </a:rPr>
              <a:t>getalrelaties</a:t>
            </a:r>
            <a:r>
              <a:rPr lang="nl-NL" altLang="nl-NL" dirty="0" smtClean="0">
                <a:latin typeface="Arial" pitchFamily="34" charset="0"/>
              </a:rPr>
              <a:t>. Aan de basis van de ijsberg ligt het werken met voor de kinderen betekenisvolle contexten. Daarna volgt het kunnen representeren van aantallen op bijvoorbeeld vingers, kralenketting of </a:t>
            </a:r>
            <a:r>
              <a:rPr lang="nl-NL" altLang="nl-NL" dirty="0" err="1" smtClean="0">
                <a:latin typeface="Arial" pitchFamily="34" charset="0"/>
              </a:rPr>
              <a:t>rekenrek</a:t>
            </a:r>
            <a:r>
              <a:rPr lang="nl-NL" altLang="nl-NL" dirty="0" smtClean="0">
                <a:latin typeface="Arial" pitchFamily="34" charset="0"/>
              </a:rPr>
              <a:t>. Voor zwakke rekenaars kan hier een struikelblok liggen. Zij begrijpen niet, dat vingers, kralen, fiches en dergelijke een representatie zijn van iets anders. </a:t>
            </a:r>
          </a:p>
          <a:p>
            <a:r>
              <a:rPr lang="nl-NL" altLang="nl-NL" dirty="0" smtClean="0">
                <a:latin typeface="Arial" pitchFamily="34" charset="0"/>
              </a:rPr>
              <a:t>Na het werken met een voor een telbare objecten als vingers en kralen wordt gewerkt met grootheden die niet meer een voor een telbaar zijn (</a:t>
            </a:r>
            <a:r>
              <a:rPr lang="nl-NL" altLang="nl-NL" dirty="0" err="1" smtClean="0">
                <a:latin typeface="Arial" pitchFamily="34" charset="0"/>
              </a:rPr>
              <a:t>unitizing</a:t>
            </a:r>
            <a:r>
              <a:rPr lang="nl-NL" altLang="nl-NL" dirty="0" smtClean="0">
                <a:latin typeface="Arial" pitchFamily="34" charset="0"/>
              </a:rPr>
              <a:t>). Het rekenen met geld of gewichten is hier een voorbeeld van. In iedere nieuwe fase is het handelen steeds opnieuw betekenisvol voor de kinderen. </a:t>
            </a:r>
          </a:p>
          <a:p>
            <a:endParaRPr lang="nl-NL" altLang="nl-NL" dirty="0" smtClean="0">
              <a:latin typeface="Arial" pitchFamily="34" charset="0"/>
            </a:endParaRPr>
          </a:p>
          <a:p>
            <a:r>
              <a:rPr lang="nl-NL" altLang="nl-NL" dirty="0" smtClean="0">
                <a:latin typeface="Arial" pitchFamily="34" charset="0"/>
              </a:rPr>
              <a:t>De ijsbergmetafoor maakt het mogelijk keuzes te maken in leerstofaanbod (zie ook volgende dia). </a:t>
            </a:r>
          </a:p>
          <a:p>
            <a:r>
              <a:rPr lang="nl-NL" altLang="nl-NL" dirty="0" smtClean="0">
                <a:latin typeface="Arial" pitchFamily="34" charset="0"/>
              </a:rPr>
              <a:t>Keuzes zijn weerspiegeld in de doelenlijsten en de overzichten van leerroutes. </a:t>
            </a:r>
          </a:p>
          <a:p>
            <a:endParaRPr lang="nl-NL" altLang="nl-NL" dirty="0" smtClean="0">
              <a:latin typeface="Arial" pitchFamily="34" charset="0"/>
            </a:endParaRPr>
          </a:p>
        </p:txBody>
      </p:sp>
      <p:sp>
        <p:nvSpPr>
          <p:cNvPr id="53252" name="Tijdelijke aanduiding voor dianummer 3"/>
          <p:cNvSpPr txBox="1">
            <a:spLocks noGrp="1"/>
          </p:cNvSpPr>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pPr algn="r" eaLnBrk="1" hangingPunct="1"/>
            <a:fld id="{7954FBF1-F001-435C-ADA6-975A276F030C}" type="slidenum">
              <a:rPr lang="en-US" altLang="nl-NL" sz="1200" baseline="0"/>
              <a:pPr algn="r" eaLnBrk="1" hangingPunct="1"/>
              <a:t>26</a:t>
            </a:fld>
            <a:endParaRPr lang="en-US" altLang="nl-NL" sz="1200" baseline="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smtClean="0">
                <a:latin typeface="Arial" pitchFamily="34" charset="0"/>
              </a:rPr>
              <a:t>Passende Perspectieven – rekenen, wegwijzer, p. 20</a:t>
            </a:r>
          </a:p>
          <a:p>
            <a:r>
              <a:rPr lang="nl-NL" altLang="nl-NL" smtClean="0">
                <a:latin typeface="Arial" pitchFamily="34" charset="0"/>
              </a:rPr>
              <a:t>De meest voorkomende huidige onderwijspraktijk is, dat de leerkracht aan de hand van een methode onderwijs geeft en daarbij al dan niet tegen problemen aanloopt. </a:t>
            </a:r>
          </a:p>
          <a:p>
            <a:endParaRPr lang="nl-NL" altLang="nl-NL" smtClean="0">
              <a:latin typeface="Arial" pitchFamily="34" charset="0"/>
            </a:endParaRPr>
          </a:p>
          <a:p>
            <a:r>
              <a:rPr lang="nl-NL" altLang="nl-NL" smtClean="0">
                <a:latin typeface="Arial" pitchFamily="34" charset="0"/>
              </a:rPr>
              <a:t>Een deel van deze leerlingen komt niet verder dan eind niveau groep 5 (bovenste plaatje). De consequentie hiervan is dat deze leerlingen onderdelen van de domeinen uit de bovenbouw van het basisonderwijs niet aangeboden krijgen en het aanbod sterk gericht is op het domein Getallen. Dit terwijl ook domeinen uit de bovenbouw onderdelen bevatten die voor de doelgroepen van Passende perspectieven functioneel zijn.</a:t>
            </a:r>
          </a:p>
          <a:p>
            <a:r>
              <a:rPr lang="nl-NL" altLang="nl-NL" smtClean="0">
                <a:latin typeface="Arial" pitchFamily="34" charset="0"/>
              </a:rPr>
              <a:t>Passende Perspectieven streeft naar een andere balans in het aanbod. Het idee is dat de leerling eerder toekomt aan de onderdelen uit de bovenbouw door ruimte te creëren in het aanbod van de (onder- en) middenbouw (onderste plaatje). Keuzes die Passende Perspectieven maakt richten zich op het niveau van handelen en op perspectiefrijke strategieën voor de leerling. Het plaatje laat zien, dat de leerlingen weliswaar niet alle stof tot op formeel niveau beheersen, maar wel zo veel mogelijk domeinen aangeboden krijgen, zij het op basaler niveau. Het uiteindelijke doel hiervan is dat een brede basis wordt gelegd voor een goede aansluiting op het vervolgonderwijs waar deze leerlingen naartoe gaan.</a:t>
            </a:r>
          </a:p>
          <a:p>
            <a:endParaRPr lang="nl-NL" altLang="nl-NL" smtClean="0">
              <a:latin typeface="Arial" pitchFamily="34" charset="0"/>
            </a:endParaRPr>
          </a:p>
        </p:txBody>
      </p:sp>
      <p:sp>
        <p:nvSpPr>
          <p:cNvPr id="5427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9CEB860E-81E6-4AAF-B26C-404996D6753F}" type="slidenum">
              <a:rPr lang="en-US" altLang="nl-NL" sz="1200" baseline="0" smtClean="0"/>
              <a:pPr/>
              <a:t>27</a:t>
            </a:fld>
            <a:endParaRPr lang="en-US" altLang="nl-NL" sz="1200" baseline="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smtClean="0">
                <a:latin typeface="Arial" pitchFamily="34" charset="0"/>
              </a:rPr>
              <a:t>Het drieslagmodel</a:t>
            </a:r>
          </a:p>
          <a:p>
            <a:r>
              <a:rPr lang="nl-NL" altLang="nl-NL" smtClean="0">
                <a:latin typeface="Arial" pitchFamily="34" charset="0"/>
              </a:rPr>
              <a:t>Het drieslagmodel kent de volgende onderdelen: de vertaling van een context naar een bewerking, het uitvoeren van de bewerking (oplossen van de opgave) en reflectie op het antwoord (terugplaatsen in de context). </a:t>
            </a:r>
          </a:p>
          <a:p>
            <a:r>
              <a:rPr lang="nl-NL" altLang="nl-NL" smtClean="0">
                <a:latin typeface="Arial" pitchFamily="34" charset="0"/>
              </a:rPr>
              <a:t>Uit diverse onderzoeken blijkt dat veel onderwijstijd gaat zitten in het uitvoeren van de bewerking (de tweede ‘poot’) terwijl de eerste ‘poot’- het vertalen van de context naar een bewerking - voor leerlingen met rekenproblemen al een struikelblok is (zie bv de oplossing van leerling nr 5 uit het voorbeeld leerlingenwerk; meeleveren). Het risico is dan groot, dat wel hulp wordt geboden, maar op het verkeerde vlak. Ook de reflectie krijgt weinig aandacht. Het gaat dan zowel om reflectie op de denkweg (hoe heb ik het opgelost), als om reflectie op het antwoord (kan dat wel kloppen). Passende perspectieven richt meer aandacht aan de eerste stap, geeft de leerling zo nodig ondersteuning bij de tweede stap (bv in de vorm van de inzet van een rekenmachine) en focust vervolgens weer op de laatste stap: kan het antwoord kloppen? </a:t>
            </a: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543F5AB9-B694-458F-9718-236984B60200}" type="slidenum">
              <a:rPr lang="en-US" altLang="nl-NL" sz="1200" baseline="0" smtClean="0"/>
              <a:pPr/>
              <a:t>28</a:t>
            </a:fld>
            <a:endParaRPr lang="en-US" altLang="nl-NL" sz="1200" baseline="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5632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smtClean="0">
                <a:latin typeface="Arial" pitchFamily="34" charset="0"/>
              </a:rPr>
              <a:t>Handelingsniveaus (Passende Perspectieven – rekenen, doelenlijsten, p.13-14)</a:t>
            </a:r>
          </a:p>
          <a:p>
            <a:r>
              <a:rPr lang="nl-NL" altLang="nl-NL" smtClean="0">
                <a:latin typeface="Arial" pitchFamily="34" charset="0"/>
              </a:rPr>
              <a:t>Naast de ijsbergmetafoor en het drieslagmodel ligt het handelingsmodel aan de keuzes in Passende perspectieven ten grondslag. </a:t>
            </a:r>
          </a:p>
          <a:p>
            <a:r>
              <a:rPr lang="nl-NL" altLang="nl-NL" smtClean="0">
                <a:latin typeface="Arial" pitchFamily="34" charset="0"/>
              </a:rPr>
              <a:t>Niveaus in het handelingsmodel zijn (van laagste naar hoogste niveau):</a:t>
            </a:r>
          </a:p>
          <a:p>
            <a:r>
              <a:rPr lang="nl-NL" altLang="nl-NL" smtClean="0">
                <a:latin typeface="Arial" pitchFamily="34" charset="0"/>
              </a:rPr>
              <a:t>1  leerlingen leren informeel, door concreet handelen, in werkelijkheidssituaties, tijdens de rekenles of daar buiten, samen met anderen. </a:t>
            </a:r>
          </a:p>
          <a:p>
            <a:r>
              <a:rPr lang="nl-NL" altLang="nl-NL" smtClean="0">
                <a:latin typeface="Arial" pitchFamily="34" charset="0"/>
              </a:rPr>
              <a:t>2  leerlingen leren door met elkaar te praten over concrete situaties en daarbij gebruik te maken van afbeeldingen van de werkelijke situatie (bv foto's, tekeningen)</a:t>
            </a:r>
          </a:p>
          <a:p>
            <a:r>
              <a:rPr lang="nl-NL" altLang="nl-NL" smtClean="0">
                <a:latin typeface="Arial" pitchFamily="34" charset="0"/>
              </a:rPr>
              <a:t>3  leerlingen leren door op meer abstract niveau te redeneren ahv modellen en schema's</a:t>
            </a:r>
          </a:p>
          <a:p>
            <a:r>
              <a:rPr lang="nl-NL" altLang="nl-NL" smtClean="0">
                <a:latin typeface="Arial" pitchFamily="34" charset="0"/>
              </a:rPr>
              <a:t>4  leerlingen leren redeneren ahv tekst, getallen of een combinatie daarvan	</a:t>
            </a:r>
          </a:p>
          <a:p>
            <a:endParaRPr lang="nl-NL" altLang="nl-NL" smtClean="0">
              <a:latin typeface="Arial" pitchFamily="34" charset="0"/>
            </a:endParaRPr>
          </a:p>
          <a:p>
            <a:r>
              <a:rPr lang="nl-NL" altLang="nl-NL" smtClean="0">
                <a:latin typeface="Arial" pitchFamily="34" charset="0"/>
              </a:rPr>
              <a:t>Keuzes richten zich vaak op het investeren in de onderste twee handelingsniveaus. Dit geldt met name voor route 3. </a:t>
            </a:r>
            <a:endParaRPr lang="nl-NL" altLang="nl-NL" b="1" smtClean="0">
              <a:latin typeface="Arial" pitchFamily="34" charset="0"/>
            </a:endParaRPr>
          </a:p>
          <a:p>
            <a:endParaRPr lang="nl-NL" altLang="nl-NL" smtClean="0">
              <a:latin typeface="Arial" pitchFamily="34" charset="0"/>
            </a:endParaRPr>
          </a:p>
        </p:txBody>
      </p:sp>
      <p:sp>
        <p:nvSpPr>
          <p:cNvPr id="5632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833E29EF-DC03-40C1-84C1-59D3EBD3B98C}" type="slidenum">
              <a:rPr lang="en-US" altLang="nl-NL" sz="1200" baseline="0" smtClean="0"/>
              <a:pPr/>
              <a:t>29</a:t>
            </a:fld>
            <a:endParaRPr lang="en-US" altLang="nl-NL" sz="1200" baseline="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a:ln/>
        </p:spPr>
      </p:sp>
      <p:sp>
        <p:nvSpPr>
          <p:cNvPr id="5734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smtClean="0">
                <a:latin typeface="Arial" pitchFamily="34" charset="0"/>
              </a:rPr>
              <a:t>Passende Perspectieven – rekenen, doelenlijsten, p. 10-14 (toelichting op doelenlijsten)</a:t>
            </a:r>
          </a:p>
          <a:p>
            <a:r>
              <a:rPr lang="nl-NL" altLang="nl-NL" smtClean="0">
                <a:latin typeface="Arial" pitchFamily="34" charset="0"/>
              </a:rPr>
              <a:t>In de doelenlijsten staan de drie leerroutes naast elkaar afgebeeld. Dat is gedaan om te voorkomen dat een leerlingen in een route ‘vast’ komt te zitten. Een leerkracht kan immers altijd kijken wat in de andere routes gevraagd wordt.  </a:t>
            </a:r>
          </a:p>
          <a:p>
            <a:r>
              <a:rPr lang="nl-NL" altLang="nl-NL" smtClean="0">
                <a:latin typeface="Arial" pitchFamily="34" charset="0"/>
              </a:rPr>
              <a:t>De doelen uit het referentiekader zijn vet gedrukt in de doelenlijsten. Onder het vetgedrukte doel, staan verschillende voorbeelden genoemd waar een leerkracht bij dat doel aan kan denken. Door middel van een meer of minder intensieve kleur is aangegeven of een doel, al naar gelang de mogelijkheden van de leerling, meer of minder prioriteit heeft (zie ook volgende pagina). De meest donker blauwe kleur geeft aan, dat in het betreffende doel geïnvesteerd moet worden. De lichtere kleur blauw met een fijne arcering laat zien, dat investeren in het doel kan, maar er niet teveel onderwijstijd aan besteed moet worden. De lichtste arcering  ten slotte, geeft aan dat de leerkracht hier niet in hoeft te investeren. </a:t>
            </a:r>
          </a:p>
          <a:p>
            <a:endParaRPr lang="nl-NL" altLang="nl-NL" smtClean="0">
              <a:latin typeface="Arial" pitchFamily="34" charset="0"/>
            </a:endParaRPr>
          </a:p>
          <a:p>
            <a:r>
              <a:rPr lang="nl-NL" altLang="nl-NL" smtClean="0">
                <a:latin typeface="Arial" pitchFamily="34" charset="0"/>
              </a:rPr>
              <a:t>In de afbeelding is te zien dat voor leerroute 1 alles donkerblauw is, voor route 2 ook nog, en voor route 3 begint er al een onderscheid te ontstaan. </a:t>
            </a:r>
          </a:p>
          <a:p>
            <a:endParaRPr lang="nl-NL" altLang="nl-NL" smtClean="0">
              <a:latin typeface="Arial" pitchFamily="34" charset="0"/>
            </a:endParaRPr>
          </a:p>
        </p:txBody>
      </p:sp>
      <p:sp>
        <p:nvSpPr>
          <p:cNvPr id="5734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3B309188-B092-400D-8EE0-9ADF4B4FCA77}" type="slidenum">
              <a:rPr lang="en-US" altLang="nl-NL" sz="1200" baseline="0" smtClean="0"/>
              <a:pPr/>
              <a:t>30</a:t>
            </a:fld>
            <a:endParaRPr lang="en-US" altLang="nl-NL" sz="1200" baseline="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latin typeface="Arial" pitchFamily="34" charset="0"/>
              </a:rPr>
              <a:t>Hier is te zien dat voor route 3 verdergaande keuzes gemaakt zijn, met name op het gebied van het uit het hoofd kennen van de tafels. </a:t>
            </a:r>
          </a:p>
          <a:p>
            <a:r>
              <a:rPr lang="nl-NL" altLang="nl-NL" smtClean="0">
                <a:latin typeface="Arial" pitchFamily="34" charset="0"/>
              </a:rPr>
              <a:t>Keuze klinkt radicaal, maar is het niet. </a:t>
            </a:r>
          </a:p>
          <a:p>
            <a:endParaRPr lang="nl-NL" altLang="nl-NL" smtClean="0">
              <a:latin typeface="Arial" pitchFamily="34" charset="0"/>
            </a:endParaRPr>
          </a:p>
          <a:p>
            <a:r>
              <a:rPr lang="nl-NL" altLang="nl-NL" smtClean="0">
                <a:latin typeface="Arial" pitchFamily="34" charset="0"/>
              </a:rPr>
              <a:t>Voorbeeld: </a:t>
            </a:r>
          </a:p>
          <a:p>
            <a:r>
              <a:rPr lang="nl-NL" altLang="nl-NL" smtClean="0">
                <a:latin typeface="Arial" pitchFamily="34" charset="0"/>
              </a:rPr>
              <a:t>Voor leerlingen uit route 3 kan de leerkracht kiezen om de leerling niet alle tafels uit het hoofd te laten leren, maar te focussen op de tafels van 1 t/m 5 en 10. In combinatie met de omkeerstrategie heeft de leerling al een flink aantal tafelproducten ter beschikking (zie volgende drie dia’s). Voor de tafelsommen die overblijven kan de leerkracht eventueel een tafelkaart of rekenmachine inzetten.</a:t>
            </a:r>
          </a:p>
        </p:txBody>
      </p:sp>
      <p:sp>
        <p:nvSpPr>
          <p:cNvPr id="58372"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3277EA47-1C11-4B78-9626-8E67210D14FF}" type="slidenum">
              <a:rPr lang="en-US" altLang="nl-NL" sz="1200" baseline="0" smtClean="0"/>
              <a:pPr/>
              <a:t>31</a:t>
            </a:fld>
            <a:endParaRPr lang="en-US" altLang="nl-NL" sz="1200" baseline="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a:ln/>
        </p:spPr>
      </p:sp>
      <p:sp>
        <p:nvSpPr>
          <p:cNvPr id="5939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latin typeface="Arial" pitchFamily="34" charset="0"/>
              </a:rPr>
              <a:t>Tafels van 1 t/m 5 geautomatiseerd. </a:t>
            </a:r>
          </a:p>
        </p:txBody>
      </p:sp>
      <p:sp>
        <p:nvSpPr>
          <p:cNvPr id="5939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2C339715-0A93-49CB-A0B8-514BEA3D0BAA}" type="slidenum">
              <a:rPr lang="en-US" altLang="nl-NL" sz="1200" baseline="0" smtClean="0"/>
              <a:pPr/>
              <a:t>32</a:t>
            </a:fld>
            <a:endParaRPr lang="en-US" altLang="nl-NL" sz="1200" baseline="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latin typeface="Arial" pitchFamily="34" charset="0"/>
              </a:rPr>
              <a:t>Combinatie met de omkeerstrategie.</a:t>
            </a:r>
          </a:p>
        </p:txBody>
      </p:sp>
      <p:sp>
        <p:nvSpPr>
          <p:cNvPr id="6042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0F42A568-D411-4488-94D3-75DC578E17A5}" type="slidenum">
              <a:rPr lang="en-US" altLang="nl-NL" sz="1200" baseline="0" smtClean="0"/>
              <a:pPr/>
              <a:t>33</a:t>
            </a:fld>
            <a:endParaRPr lang="en-US" altLang="nl-NL" sz="1200" baseline="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0D07F740-DBE4-4724-8474-0A94CCBF32BD}" type="slidenum">
              <a:rPr lang="en-US" altLang="nl-NL" sz="1200" baseline="0" smtClean="0">
                <a:ea typeface="Osaka"/>
                <a:cs typeface="Osaka"/>
              </a:rPr>
              <a:pPr/>
              <a:t>4</a:t>
            </a:fld>
            <a:endParaRPr lang="en-US" altLang="nl-NL" sz="1200" baseline="0" smtClean="0">
              <a:ea typeface="Osaka"/>
              <a:cs typeface="Osaka"/>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dirty="0" smtClean="0">
                <a:latin typeface="Arial" pitchFamily="34" charset="0"/>
              </a:rPr>
              <a:t>In het referentiekader taal en rekenen staan doelen geformuleerd, die leerlingen zouden moeten beheersen op 12, 16- en 18-jarige leeftijd. Het doel van het referentiekader is een algemene niveauverhoging op het gebied van taal en rekenen. Daarnaast wil men met een gemeenschappelijk referentiekader van basisonderwijs tot hoger onderwijs dat er doorlopende leerlijnen ontstaan en dat programma's van de verschillende schooltypes beter op elkaar aansluiten. Het referentiekader maakt onderscheid in twee soorten referentieniveaus, namelijk een fundamenteel (minimum)niveau uitgewerkt in F-doelen en een streef (basis)niveau, uitgewerkt in S-doelen. Het fundamentele niveau is een minimumniveau, gericht op basale kennis en inzichten en heeft een toepassingsgerichte benadering van rekenen. Het functioneel gebruiken van rekenkundige kennis en vaardigheden staat voorop.</a:t>
            </a:r>
          </a:p>
          <a:p>
            <a:pPr eaLnBrk="1" hangingPunct="1"/>
            <a:endParaRPr lang="en-US" altLang="nl-NL"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a:ln/>
        </p:spPr>
      </p:sp>
      <p:sp>
        <p:nvSpPr>
          <p:cNvPr id="6144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latin typeface="Arial" pitchFamily="34" charset="0"/>
              </a:rPr>
              <a:t>Tafel van 10 en omkeerstrategie.</a:t>
            </a:r>
          </a:p>
          <a:p>
            <a:r>
              <a:rPr lang="nl-NL" altLang="nl-NL" smtClean="0">
                <a:latin typeface="Arial" pitchFamily="34" charset="0"/>
              </a:rPr>
              <a:t>Er blijft maar een handjevol tafelsommen over die de leerling niet kent. </a:t>
            </a:r>
          </a:p>
        </p:txBody>
      </p:sp>
      <p:sp>
        <p:nvSpPr>
          <p:cNvPr id="6144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69E7F271-C480-40BE-AE24-F548433EB3FC}" type="slidenum">
              <a:rPr lang="en-US" altLang="nl-NL" sz="1200" baseline="0" smtClean="0"/>
              <a:pPr/>
              <a:t>34</a:t>
            </a:fld>
            <a:endParaRPr lang="en-US" altLang="nl-NL" sz="1200" baseline="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a:ln/>
        </p:spPr>
      </p:sp>
      <p:sp>
        <p:nvSpPr>
          <p:cNvPr id="6246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smtClean="0">
                <a:latin typeface="Arial" pitchFamily="34" charset="0"/>
              </a:rPr>
              <a:t>Overzichten van  leerroutes (Leerroutes op A3 formaat, Toelichting op leerroutes p. 10-13)</a:t>
            </a:r>
          </a:p>
          <a:p>
            <a:r>
              <a:rPr lang="nl-NL" altLang="nl-NL" smtClean="0">
                <a:latin typeface="Arial" pitchFamily="34" charset="0"/>
              </a:rPr>
              <a:t>Aanbeveling: hang de overzichten duidelijk zichtbaar en naast of onder elkaar op. </a:t>
            </a:r>
          </a:p>
          <a:p>
            <a:endParaRPr lang="nl-NL" altLang="nl-NL" smtClean="0">
              <a:latin typeface="Arial" pitchFamily="34" charset="0"/>
            </a:endParaRPr>
          </a:p>
          <a:p>
            <a:r>
              <a:rPr lang="nl-NL" altLang="nl-NL" smtClean="0">
                <a:latin typeface="Arial" pitchFamily="34" charset="0"/>
              </a:rPr>
              <a:t>Het is van belang dat na de toelichting op de doelenlijsten ook ingegaan wordt op de overzichten. </a:t>
            </a:r>
            <a:br>
              <a:rPr lang="nl-NL" altLang="nl-NL" smtClean="0">
                <a:latin typeface="Arial" pitchFamily="34" charset="0"/>
              </a:rPr>
            </a:br>
            <a:r>
              <a:rPr lang="nl-NL" altLang="nl-NL" smtClean="0">
                <a:latin typeface="Arial" pitchFamily="34" charset="0"/>
              </a:rPr>
              <a:t>Doelenlijsten geven informatie over welke doelen prioriteit hebben en welke minder of kunnen worden overgeslagen. </a:t>
            </a:r>
          </a:p>
          <a:p>
            <a:r>
              <a:rPr lang="nl-NL" altLang="nl-NL" smtClean="0">
                <a:latin typeface="Arial" pitchFamily="34" charset="0"/>
              </a:rPr>
              <a:t>De overzichten bevatten een selectie van de doelen uit de doelenlijsten en zijn in de tijd geplaatst. De leerkracht krijgt zo zicht op de doorgaande lijn, maar ook op de dwarsdoorsnede door alle domeinen op een bepaald tijdstip. </a:t>
            </a:r>
          </a:p>
          <a:p>
            <a:endParaRPr lang="nl-NL" altLang="nl-NL" smtClean="0">
              <a:latin typeface="Arial" pitchFamily="34" charset="0"/>
            </a:endParaRPr>
          </a:p>
          <a:p>
            <a:r>
              <a:rPr lang="nl-NL" altLang="nl-NL" smtClean="0">
                <a:latin typeface="Arial" pitchFamily="34" charset="0"/>
              </a:rPr>
              <a:t>Toelichting op de gebruikte kleuren: </a:t>
            </a:r>
            <a:br>
              <a:rPr lang="nl-NL" altLang="nl-NL" smtClean="0">
                <a:latin typeface="Arial" pitchFamily="34" charset="0"/>
              </a:rPr>
            </a:br>
            <a:r>
              <a:rPr lang="nl-NL" altLang="nl-NL" smtClean="0">
                <a:latin typeface="Arial" pitchFamily="34" charset="0"/>
              </a:rPr>
              <a:t>-  Per domein een kleur</a:t>
            </a:r>
          </a:p>
          <a:p>
            <a:r>
              <a:rPr lang="nl-NL" altLang="nl-NL" smtClean="0">
                <a:latin typeface="Arial" pitchFamily="34" charset="0"/>
              </a:rPr>
              <a:t>-  Verloop van intensief naar steeds grijzer: van centraal in de les naar steeds meer oefening en onderhoud</a:t>
            </a:r>
          </a:p>
          <a:p>
            <a:r>
              <a:rPr lang="nl-NL" altLang="nl-NL" smtClean="0">
                <a:latin typeface="Arial" pitchFamily="34" charset="0"/>
              </a:rPr>
              <a:t>-  Twee kleuren, bijvoorbeeld paars en oranje: binnen het ene domein kun je soms een doel uit het andere domein bereiken. Bv lengtemeten levert ook een bijdrage aan verkenning van getallen tot 1000. </a:t>
            </a:r>
          </a:p>
          <a:p>
            <a:endParaRPr lang="nl-NL" altLang="nl-NL" smtClean="0">
              <a:latin typeface="Arial" pitchFamily="34" charset="0"/>
            </a:endParaRPr>
          </a:p>
        </p:txBody>
      </p:sp>
      <p:sp>
        <p:nvSpPr>
          <p:cNvPr id="6246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74D41E82-C41E-46D5-8730-7531E2C56CA5}" type="slidenum">
              <a:rPr lang="en-US" altLang="nl-NL" sz="1200" baseline="0" smtClean="0"/>
              <a:pPr/>
              <a:t>35</a:t>
            </a:fld>
            <a:endParaRPr lang="en-US" altLang="nl-NL" sz="1200" baseline="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0A9A77E-D0E2-4AC2-B1E7-68246F389E17}" type="slidenum">
              <a:rPr lang="nl-NL" smtClean="0"/>
              <a:t>37</a:t>
            </a:fld>
            <a:endParaRPr lang="nl-NL"/>
          </a:p>
        </p:txBody>
      </p:sp>
    </p:spTree>
    <p:extLst>
      <p:ext uri="{BB962C8B-B14F-4D97-AF65-F5344CB8AC3E}">
        <p14:creationId xmlns:p14="http://schemas.microsoft.com/office/powerpoint/2010/main" val="1745738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a:ln/>
        </p:spPr>
      </p:sp>
      <p:sp>
        <p:nvSpPr>
          <p:cNvPr id="6451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latin typeface="Arial" pitchFamily="34" charset="0"/>
              </a:rPr>
              <a:t>Alle producten zijn  te downloaden via www.passendeperspectieven.slo.nl </a:t>
            </a:r>
          </a:p>
          <a:p>
            <a:r>
              <a:rPr lang="nl-NL" altLang="nl-NL" dirty="0" smtClean="0">
                <a:latin typeface="Arial" pitchFamily="34" charset="0"/>
              </a:rPr>
              <a:t>Ook kan een papieren versie besteld worden via Printing on Demand. Dit kan via dezelfde website. </a:t>
            </a:r>
          </a:p>
          <a:p>
            <a:endParaRPr lang="nl-NL" altLang="nl-NL" dirty="0" smtClean="0">
              <a:latin typeface="Arial" pitchFamily="34" charset="0"/>
            </a:endParaRPr>
          </a:p>
        </p:txBody>
      </p:sp>
      <p:sp>
        <p:nvSpPr>
          <p:cNvPr id="6451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E2E582C7-263B-4A64-BCF6-AD7BEF9D3234}" type="slidenum">
              <a:rPr lang="en-US" altLang="nl-NL" sz="1200" baseline="0" smtClean="0"/>
              <a:pPr/>
              <a:t>38</a:t>
            </a:fld>
            <a:endParaRPr lang="en-US" altLang="nl-NL" sz="1200" baseline="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39</a:t>
            </a:fld>
            <a:endParaRPr lang="en-US"/>
          </a:p>
        </p:txBody>
      </p:sp>
    </p:spTree>
    <p:extLst>
      <p:ext uri="{BB962C8B-B14F-4D97-AF65-F5344CB8AC3E}">
        <p14:creationId xmlns:p14="http://schemas.microsoft.com/office/powerpoint/2010/main" val="713955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Arial" charset="0"/>
                <a:ea typeface="+mn-ea"/>
                <a:cs typeface="+mn-cs"/>
              </a:rPr>
              <a:t>Onder de verandering moet een visie liggen, het team moet het urgent vinden, er moet een plan zijn om de verandering door te voeren, de middelen moeten er zijn en de leerkrachten moeten een gevoel van competentie hebben. Als aan alle aspecten wordt voldaan kan de verandering een succes worden. Ontbreekt één van de aspecten, dan brengt dat uiteenlopende emoties teweeg, zoals verwarring (als de visie ontbreekt), weerstand (als het gevoel van urgentie ontbreekt), chaos (als het plan ontbreekt), frustratie (als de middelen ontbreken) en angst (als het gevoel van competentie ontbreekt).  De directie en management speelt een belangrijke rol en moet achter de verandering staan, anders is het teveel een </a:t>
            </a:r>
            <a:r>
              <a:rPr lang="nl-NL" sz="1200" kern="1200" dirty="0" err="1" smtClean="0">
                <a:solidFill>
                  <a:schemeClr val="tx1"/>
                </a:solidFill>
                <a:effectLst/>
                <a:latin typeface="Arial" charset="0"/>
                <a:ea typeface="+mn-ea"/>
                <a:cs typeface="+mn-cs"/>
              </a:rPr>
              <a:t>one</a:t>
            </a:r>
            <a:r>
              <a:rPr lang="nl-NL" sz="1200" kern="1200" dirty="0" smtClean="0">
                <a:solidFill>
                  <a:schemeClr val="tx1"/>
                </a:solidFill>
                <a:effectLst/>
                <a:latin typeface="Arial" charset="0"/>
                <a:ea typeface="+mn-ea"/>
                <a:cs typeface="+mn-cs"/>
              </a:rPr>
              <a:t>-(wo)man-show. Anderzijds is het van belang van onderaf te starten en de collega's niet het gevoel te geven dat ze weer iets 'moeten'. </a:t>
            </a:r>
            <a:endParaRPr lang="nl-NL" dirty="0"/>
          </a:p>
        </p:txBody>
      </p:sp>
      <p:sp>
        <p:nvSpPr>
          <p:cNvPr id="4" name="Tijdelijke aanduiding voor dianummer 3"/>
          <p:cNvSpPr>
            <a:spLocks noGrp="1"/>
          </p:cNvSpPr>
          <p:nvPr>
            <p:ph type="sldNum" sz="quarter" idx="10"/>
          </p:nvPr>
        </p:nvSpPr>
        <p:spPr/>
        <p:txBody>
          <a:bodyPr/>
          <a:lstStyle/>
          <a:p>
            <a:pPr>
              <a:defRPr/>
            </a:pPr>
            <a:fld id="{8C85C679-5B26-4CD2-B1AE-87A57BC2B7A1}" type="slidenum">
              <a:rPr lang="en-US" smtClean="0"/>
              <a:pPr>
                <a:defRPr/>
              </a:pPr>
              <a:t>40</a:t>
            </a:fld>
            <a:endParaRPr lang="en-US"/>
          </a:p>
        </p:txBody>
      </p:sp>
    </p:spTree>
    <p:extLst>
      <p:ext uri="{BB962C8B-B14F-4D97-AF65-F5344CB8AC3E}">
        <p14:creationId xmlns:p14="http://schemas.microsoft.com/office/powerpoint/2010/main" val="68857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400" baseline="-25000">
                <a:solidFill>
                  <a:schemeClr val="tx1"/>
                </a:solidFill>
                <a:latin typeface="Arial" pitchFamily="34" charset="0"/>
                <a:ea typeface="Geneva" pitchFamily="1" charset="-128"/>
              </a:defRPr>
            </a:lvl1pPr>
            <a:lvl2pPr marL="742950" indent="-285750" defTabSz="952500">
              <a:defRPr sz="2400" baseline="-25000">
                <a:solidFill>
                  <a:schemeClr val="tx1"/>
                </a:solidFill>
                <a:latin typeface="Arial" pitchFamily="34" charset="0"/>
                <a:ea typeface="Geneva" pitchFamily="1" charset="-128"/>
              </a:defRPr>
            </a:lvl2pPr>
            <a:lvl3pPr marL="1143000" indent="-228600" defTabSz="952500">
              <a:defRPr sz="2400" baseline="-25000">
                <a:solidFill>
                  <a:schemeClr val="tx1"/>
                </a:solidFill>
                <a:latin typeface="Arial" pitchFamily="34" charset="0"/>
                <a:ea typeface="Geneva" pitchFamily="1" charset="-128"/>
              </a:defRPr>
            </a:lvl3pPr>
            <a:lvl4pPr marL="1600200" indent="-228600" defTabSz="952500">
              <a:defRPr sz="2400" baseline="-25000">
                <a:solidFill>
                  <a:schemeClr val="tx1"/>
                </a:solidFill>
                <a:latin typeface="Arial" pitchFamily="34" charset="0"/>
                <a:ea typeface="Geneva" pitchFamily="1" charset="-128"/>
              </a:defRPr>
            </a:lvl4pPr>
            <a:lvl5pPr marL="2057400" indent="-228600" defTabSz="952500">
              <a:defRPr sz="2400" baseline="-25000">
                <a:solidFill>
                  <a:schemeClr val="tx1"/>
                </a:solidFill>
                <a:latin typeface="Arial" pitchFamily="34" charset="0"/>
                <a:ea typeface="Geneva" pitchFamily="1" charset="-128"/>
              </a:defRPr>
            </a:lvl5pPr>
            <a:lvl6pPr marL="25146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D903E87F-6E7F-45E5-8533-24AB150958F7}" type="slidenum">
              <a:rPr lang="en-US" altLang="nl-NL" sz="1200" baseline="0" smtClean="0">
                <a:ea typeface="Osaka"/>
                <a:cs typeface="Osaka"/>
              </a:rPr>
              <a:pPr/>
              <a:t>5</a:t>
            </a:fld>
            <a:endParaRPr lang="en-US" altLang="nl-NL" sz="1200" baseline="0" smtClean="0">
              <a:ea typeface="Osaka"/>
              <a:cs typeface="Osaka"/>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dirty="0" smtClean="0">
                <a:latin typeface="Arial" pitchFamily="34" charset="0"/>
              </a:rPr>
              <a:t>De referentieniveaus uit het referentiekader zijn ook voor leerlingen met specifieke onderwijsbehoeften het uitgangspunt. Er zijn echter leerlingen die, ondanks de inspanningen van de school, de referentieniveaus niet halen op het moment dat het van hen wordt verwacht. Dan kan het nodig zijn  om keuzes te maken. Bijvoorbeeld voor die leerlingen waarvoor een ontwikkelingsperspectief is vastgesteld en waar de school nu voor de vraag staat wat een passend aanbod is voor deze leerling. </a:t>
            </a:r>
          </a:p>
          <a:p>
            <a:pPr eaLnBrk="1" hangingPunct="1"/>
            <a:endParaRPr lang="nl-NL" altLang="nl-NL"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a:ln/>
        </p:spPr>
      </p:sp>
      <p:sp>
        <p:nvSpPr>
          <p:cNvPr id="4403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latin typeface="Arial" pitchFamily="34" charset="0"/>
              </a:rPr>
              <a:t>Het project Passende perspectieven ondersteunt interne begeleiders (IB-</a:t>
            </a:r>
            <a:r>
              <a:rPr lang="nl-NL" altLang="nl-NL" dirty="0" err="1" smtClean="0">
                <a:latin typeface="Arial" pitchFamily="34" charset="0"/>
              </a:rPr>
              <a:t>ers</a:t>
            </a:r>
            <a:r>
              <a:rPr lang="nl-NL" altLang="nl-NL" dirty="0" smtClean="0">
                <a:latin typeface="Arial" pitchFamily="34" charset="0"/>
              </a:rPr>
              <a:t>), taal- of rekencoördinatoren en leerkrachten bij het maken van (inhoudelijke) keuzes, zodat leerlingen die referentieniveau 1F naar verwachting niet halen op 12-jarige leeftijd, een onderwijsaanbod krijgen dat past bij hun ontwikkelingsperspectief. Zo kan de school werken aan landelijke, hoge doelen, maar wel op die onderdelen die perspectief bieden voor deze leerlingen. Leerlingen die referentieniveau 1F niet halen, zitten zowel in het regulier als in het speciaal (basis) onderwijs. </a:t>
            </a:r>
          </a:p>
          <a:p>
            <a:pPr eaLnBrk="1" hangingPunct="1"/>
            <a:r>
              <a:rPr lang="nl-NL" altLang="nl-NL" dirty="0" smtClean="0">
                <a:solidFill>
                  <a:srgbClr val="0000FF"/>
                </a:solidFill>
                <a:latin typeface="Arial" pitchFamily="34" charset="0"/>
              </a:rPr>
              <a:t>Leerlingen met een </a:t>
            </a:r>
            <a:r>
              <a:rPr lang="nl-NL" altLang="nl-NL" dirty="0" err="1" smtClean="0">
                <a:solidFill>
                  <a:srgbClr val="0000FF"/>
                </a:solidFill>
                <a:latin typeface="Arial" pitchFamily="34" charset="0"/>
              </a:rPr>
              <a:t>zml</a:t>
            </a:r>
            <a:r>
              <a:rPr lang="nl-NL" altLang="nl-NL" dirty="0" smtClean="0">
                <a:solidFill>
                  <a:srgbClr val="0000FF"/>
                </a:solidFill>
                <a:latin typeface="Arial" pitchFamily="34" charset="0"/>
              </a:rPr>
              <a:t> of </a:t>
            </a:r>
            <a:r>
              <a:rPr lang="nl-NL" altLang="nl-NL" dirty="0" err="1" smtClean="0">
                <a:solidFill>
                  <a:srgbClr val="0000FF"/>
                </a:solidFill>
                <a:latin typeface="Arial" pitchFamily="34" charset="0"/>
              </a:rPr>
              <a:t>zml</a:t>
            </a:r>
            <a:r>
              <a:rPr lang="nl-NL" altLang="nl-NL" dirty="0" smtClean="0">
                <a:solidFill>
                  <a:srgbClr val="0000FF"/>
                </a:solidFill>
                <a:latin typeface="Arial" pitchFamily="34" charset="0"/>
              </a:rPr>
              <a:t>-mg indicatie hoeven 1F niet te halen, maar het is natuurlijk niet verboden de doelen wel na te streven. </a:t>
            </a:r>
            <a:endParaRPr lang="nl-NL" altLang="nl-NL" dirty="0" smtClean="0">
              <a:latin typeface="Arial" pitchFamily="34" charset="0"/>
            </a:endParaRPr>
          </a:p>
        </p:txBody>
      </p:sp>
      <p:sp>
        <p:nvSpPr>
          <p:cNvPr id="4403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baseline="-25000">
                <a:solidFill>
                  <a:schemeClr val="tx1"/>
                </a:solidFill>
                <a:latin typeface="Arial" pitchFamily="34" charset="0"/>
                <a:ea typeface="Geneva" pitchFamily="1" charset="-128"/>
              </a:defRPr>
            </a:lvl1pPr>
            <a:lvl2pPr marL="742950" indent="-285750" defTabSz="954088">
              <a:defRPr sz="2400" baseline="-25000">
                <a:solidFill>
                  <a:schemeClr val="tx1"/>
                </a:solidFill>
                <a:latin typeface="Arial" pitchFamily="34" charset="0"/>
                <a:ea typeface="Geneva" pitchFamily="1" charset="-128"/>
              </a:defRPr>
            </a:lvl2pPr>
            <a:lvl3pPr marL="1143000" indent="-228600" defTabSz="954088">
              <a:defRPr sz="2400" baseline="-25000">
                <a:solidFill>
                  <a:schemeClr val="tx1"/>
                </a:solidFill>
                <a:latin typeface="Arial" pitchFamily="34" charset="0"/>
                <a:ea typeface="Geneva" pitchFamily="1" charset="-128"/>
              </a:defRPr>
            </a:lvl3pPr>
            <a:lvl4pPr marL="1600200" indent="-228600" defTabSz="954088">
              <a:defRPr sz="2400" baseline="-25000">
                <a:solidFill>
                  <a:schemeClr val="tx1"/>
                </a:solidFill>
                <a:latin typeface="Arial" pitchFamily="34" charset="0"/>
                <a:ea typeface="Geneva" pitchFamily="1" charset="-128"/>
              </a:defRPr>
            </a:lvl4pPr>
            <a:lvl5pPr marL="2057400" indent="-228600" defTabSz="954088">
              <a:defRPr sz="2400" baseline="-25000">
                <a:solidFill>
                  <a:schemeClr val="tx1"/>
                </a:solidFill>
                <a:latin typeface="Arial" pitchFamily="34" charset="0"/>
                <a:ea typeface="Geneva" pitchFamily="1" charset="-128"/>
              </a:defRPr>
            </a:lvl5pPr>
            <a:lvl6pPr marL="2514600" indent="-228600" defTabSz="954088"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defTabSz="954088"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defTabSz="954088"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defTabSz="954088"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E1FC0032-1052-4257-8291-731234AA99E2}" type="slidenum">
              <a:rPr lang="en-US" altLang="nl-NL" sz="1200" baseline="0" smtClean="0">
                <a:ea typeface="Osaka"/>
                <a:cs typeface="Osaka"/>
              </a:rPr>
              <a:pPr/>
              <a:t>6</a:t>
            </a:fld>
            <a:endParaRPr lang="en-US" altLang="nl-NL" sz="1200" baseline="0" smtClean="0">
              <a:ea typeface="Osaka"/>
              <a:cs typeface="Osak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4505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latin typeface="Arial" pitchFamily="34" charset="0"/>
              </a:rPr>
              <a:t>Leerlingen die achterblijven bij de verwachtingen krijgen doorgaans eerst een intensief programma aangeboden dat ertoe zou moeten leiden dat de aansluiting bij de groep behouden blijft. Ook remedial teaching behoort tot de ingrediënten van een intensiever programma. </a:t>
            </a:r>
          </a:p>
          <a:p>
            <a:r>
              <a:rPr lang="nl-NL" altLang="nl-NL" dirty="0" smtClean="0">
                <a:latin typeface="Arial" pitchFamily="34" charset="0"/>
              </a:rPr>
              <a:t>Soms is de reden dat een leerling achterblijft het feit dat hij niet de juiste hulpmiddelen op het juiste moment krijgt aangeboden. En kan de leerling toch een stapje</a:t>
            </a:r>
            <a:r>
              <a:rPr lang="nl-NL" altLang="nl-NL" baseline="0" dirty="0" smtClean="0">
                <a:latin typeface="Arial" pitchFamily="34" charset="0"/>
              </a:rPr>
              <a:t> verder komen als het op het juiste moment de juiste hulpmiddelen (o.a. didactische hulpmiddelen, stappenplannen, aangepaste leeromgeving, specifieke materialen) aangeboden krijgt. Bij sommige leerlingen is het toch nodig om </a:t>
            </a:r>
            <a:r>
              <a:rPr lang="nl-NL" altLang="nl-NL" dirty="0" smtClean="0">
                <a:latin typeface="Arial" pitchFamily="34" charset="0"/>
              </a:rPr>
              <a:t>keuzes in aanbod (doelen) te maken om de leerling verder te helpen. De beschikbare hoeveelheid onderwijstijd afgezet tegen de vorderingen van de leerling noopt soms te het maken van keuzes. Functionaliteit van een doel voor de leerling, gezien zijn ontwikkelingsperspectief, is een belangrijk criterium om op een doel te focussen </a:t>
            </a:r>
            <a:r>
              <a:rPr lang="nl-NL" altLang="nl-NL" dirty="0" err="1" smtClean="0">
                <a:latin typeface="Arial" pitchFamily="34" charset="0"/>
              </a:rPr>
              <a:t>danwel</a:t>
            </a:r>
            <a:r>
              <a:rPr lang="nl-NL" altLang="nl-NL" dirty="0" smtClean="0">
                <a:latin typeface="Arial" pitchFamily="34" charset="0"/>
              </a:rPr>
              <a:t> een doel te schrappen. </a:t>
            </a:r>
          </a:p>
        </p:txBody>
      </p:sp>
      <p:sp>
        <p:nvSpPr>
          <p:cNvPr id="4506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43DBA1A9-132A-49AB-B6BA-3DDE29935640}" type="slidenum">
              <a:rPr lang="en-US" altLang="nl-NL" sz="1200" baseline="0" smtClean="0"/>
              <a:pPr/>
              <a:t>7</a:t>
            </a:fld>
            <a:endParaRPr lang="en-US" altLang="nl-NL" sz="1200" baseline="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latin typeface="Arial" pitchFamily="34" charset="0"/>
              </a:rPr>
              <a:t>De werkwijze van Passende perspectieven sluit aan bij de cyclus voor handelingsgericht werken (HGW; zie Passende perspectieven taal of rekenen, wegwijzers). Deze cyclus wordt op veel basisscholen sinds enkele jaren toegepast (Pameijer ea, 2009). De cyclus voor HGW biedt een systematiek, waar de leerkracht van leerlingen met specifieke onderwijsbehoeftes op kan terugvallen. De cyclus bestaat uit de onderdelen waarnemen, begrijpen, plannen en realiseren. Als blijkt dat een leerling te weinig vorderingen maakt nadat de cyclus een of meerdere keren is doorlopen, kan de leerkracht overwegen om de leerling een van de drie leerroutes aan te bieden. </a:t>
            </a:r>
          </a:p>
          <a:p>
            <a:endParaRPr lang="nl-NL" altLang="nl-NL" smtClean="0">
              <a:latin typeface="Arial" pitchFamily="34" charset="0"/>
            </a:endParaRPr>
          </a:p>
        </p:txBody>
      </p:sp>
      <p:sp>
        <p:nvSpPr>
          <p:cNvPr id="4608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fld id="{4DB85123-7F6A-4BB4-BE91-2A5F115CA4F4}" type="slidenum">
              <a:rPr lang="en-US" altLang="nl-NL" sz="1200" baseline="0" smtClean="0"/>
              <a:pPr/>
              <a:t>8</a:t>
            </a:fld>
            <a:endParaRPr lang="en-US" altLang="nl-NL" sz="1200" baseline="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pPr algn="r" eaLnBrk="1" hangingPunct="1"/>
            <a:fld id="{EC0A082D-6875-4D6E-A3CF-ECE3958D2422}" type="slidenum">
              <a:rPr lang="en-US" altLang="nl-NL" sz="1200" baseline="0"/>
              <a:pPr algn="r" eaLnBrk="1" hangingPunct="1"/>
              <a:t>9</a:t>
            </a:fld>
            <a:endParaRPr lang="en-US" altLang="nl-NL" sz="1200" baseline="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b="1" dirty="0" smtClean="0">
                <a:latin typeface="Arial" pitchFamily="34" charset="0"/>
              </a:rPr>
              <a:t>Twee groepen </a:t>
            </a:r>
          </a:p>
          <a:p>
            <a:pPr eaLnBrk="1" hangingPunct="1"/>
            <a:r>
              <a:rPr lang="nl-NL" altLang="nl-NL" dirty="0" smtClean="0">
                <a:latin typeface="Arial" pitchFamily="34" charset="0"/>
              </a:rPr>
              <a:t>Passende perspectieven maakt eerst onderscheid in twee groepen leerlingen:</a:t>
            </a:r>
          </a:p>
          <a:p>
            <a:pPr eaLnBrk="1" hangingPunct="1"/>
            <a:r>
              <a:rPr lang="nl-NL" altLang="nl-NL" dirty="0" smtClean="0">
                <a:latin typeface="Arial" pitchFamily="34" charset="0"/>
              </a:rPr>
              <a:t>Groep 1: leerlingen met (boven)gemiddelde cognitieve capaciteiten, maar met taal- of rekenproblemen door een specifieke beperking of stoornis. De leerlingen uit deze eerste groep hebben een uitstroomperspectief van vmbo-t of hoger. </a:t>
            </a:r>
          </a:p>
          <a:p>
            <a:pPr eaLnBrk="1" hangingPunct="1"/>
            <a:r>
              <a:rPr lang="nl-NL" altLang="nl-NL" dirty="0" smtClean="0">
                <a:latin typeface="Arial" pitchFamily="34" charset="0"/>
              </a:rPr>
              <a:t>Groep 2: leerlingen met lage(re) cognitieve capaciteiten. Daarnaast kunnen in deze tweede groep natuurlijk ook andere specifieke beperkingen voorkomen. Een deel van deze leerlingen kan naar de basis- of kaderberoepsgerichte leerweg in het vmbo (</a:t>
            </a:r>
            <a:r>
              <a:rPr lang="nl-NL" altLang="nl-NL" dirty="0" err="1" smtClean="0">
                <a:latin typeface="Arial" pitchFamily="34" charset="0"/>
              </a:rPr>
              <a:t>bb</a:t>
            </a:r>
            <a:r>
              <a:rPr lang="nl-NL" altLang="nl-NL" dirty="0" smtClean="0">
                <a:latin typeface="Arial" pitchFamily="34" charset="0"/>
              </a:rPr>
              <a:t>/</a:t>
            </a:r>
            <a:r>
              <a:rPr lang="nl-NL" altLang="nl-NL" dirty="0" err="1" smtClean="0">
                <a:latin typeface="Arial" pitchFamily="34" charset="0"/>
              </a:rPr>
              <a:t>kb</a:t>
            </a:r>
            <a:r>
              <a:rPr lang="nl-NL" altLang="nl-NL" dirty="0" smtClean="0">
                <a:latin typeface="Arial" pitchFamily="34" charset="0"/>
              </a:rPr>
              <a:t>), eventueel met leerwegondersteuning (</a:t>
            </a:r>
            <a:r>
              <a:rPr lang="nl-NL" altLang="nl-NL" dirty="0" err="1" smtClean="0">
                <a:latin typeface="Arial" pitchFamily="34" charset="0"/>
              </a:rPr>
              <a:t>lwoo</a:t>
            </a:r>
            <a:r>
              <a:rPr lang="nl-NL" altLang="nl-NL" dirty="0" smtClean="0">
                <a:latin typeface="Arial" pitchFamily="34" charset="0"/>
              </a:rPr>
              <a:t>). Andere leerlingen in deze groep stromen door naar het praktijkonderwijs of het uitstroomprofiel arbeid in het vso (vso arbeid). </a:t>
            </a:r>
          </a:p>
          <a:p>
            <a:pPr eaLnBrk="1" hangingPunct="1"/>
            <a:endParaRPr lang="nl-NL" altLang="nl-NL" b="1" dirty="0" smtClean="0">
              <a:latin typeface="Arial" pitchFamily="34" charset="0"/>
            </a:endParaRPr>
          </a:p>
          <a:p>
            <a:pPr eaLnBrk="1" hangingPunct="1"/>
            <a:r>
              <a:rPr lang="nl-NL" altLang="nl-NL" b="1" dirty="0" smtClean="0">
                <a:latin typeface="Arial" pitchFamily="34" charset="0"/>
              </a:rPr>
              <a:t>Leerroute 1:</a:t>
            </a:r>
            <a:endParaRPr lang="nl-NL" altLang="nl-NL" dirty="0" smtClean="0">
              <a:latin typeface="Arial" pitchFamily="34" charset="0"/>
            </a:endParaRPr>
          </a:p>
          <a:p>
            <a:pPr eaLnBrk="1" hangingPunct="1"/>
            <a:r>
              <a:rPr lang="nl-NL" altLang="nl-NL" dirty="0" smtClean="0">
                <a:latin typeface="Arial" pitchFamily="34" charset="0"/>
              </a:rPr>
              <a:t>Leerlingen met </a:t>
            </a:r>
            <a:r>
              <a:rPr lang="nl-NL" altLang="nl-NL" i="1" dirty="0" smtClean="0">
                <a:latin typeface="Arial" pitchFamily="34" charset="0"/>
              </a:rPr>
              <a:t>voldoende cognitieve capaciteiten</a:t>
            </a:r>
            <a:r>
              <a:rPr lang="nl-NL" altLang="nl-NL" dirty="0" smtClean="0">
                <a:latin typeface="Arial" pitchFamily="34" charset="0"/>
              </a:rPr>
              <a:t> met een specifieke beperking die in staat worden geacht met extra (didactische) inspanningen/aanpassingen/hulpmiddelen minimaal 1F te halen.</a:t>
            </a:r>
          </a:p>
          <a:p>
            <a:pPr eaLnBrk="1" hangingPunct="1"/>
            <a:endParaRPr lang="nl-NL" altLang="nl-NL" dirty="0" smtClean="0">
              <a:latin typeface="Arial" pitchFamily="34" charset="0"/>
            </a:endParaRPr>
          </a:p>
          <a:p>
            <a:pPr eaLnBrk="1" hangingPunct="1"/>
            <a:r>
              <a:rPr lang="nl-NL" altLang="nl-NL" dirty="0" smtClean="0">
                <a:latin typeface="Arial" pitchFamily="34" charset="0"/>
              </a:rPr>
              <a:t>Er is sprake van een discrepantie tussen de wenselijke en feitelijke situatie: leerlingen zouden gezien hun cognitieve mogelijkheden 1F of hoger moeten kunnen halen, maar halen het niet vanwege een beperking (bv fysiek of gedragsmatig) of stoornis (bv dyslexie, </a:t>
            </a:r>
            <a:r>
              <a:rPr lang="nl-NL" altLang="nl-NL" dirty="0" err="1" smtClean="0">
                <a:latin typeface="Arial" pitchFamily="34" charset="0"/>
              </a:rPr>
              <a:t>dyscalculie</a:t>
            </a:r>
            <a:r>
              <a:rPr lang="nl-NL" altLang="nl-NL" dirty="0" smtClean="0">
                <a:latin typeface="Arial" pitchFamily="34" charset="0"/>
              </a:rPr>
              <a:t>). </a:t>
            </a:r>
          </a:p>
          <a:p>
            <a:pPr eaLnBrk="1" hangingPunct="1"/>
            <a:endParaRPr lang="nl-NL" altLang="nl-NL" b="1" dirty="0" smtClean="0">
              <a:latin typeface="Arial" pitchFamily="34" charset="0"/>
            </a:endParaRPr>
          </a:p>
          <a:p>
            <a:pPr eaLnBrk="1" hangingPunct="1"/>
            <a:r>
              <a:rPr lang="nl-NL" altLang="nl-NL" b="1" dirty="0" smtClean="0">
                <a:latin typeface="Arial" pitchFamily="34" charset="0"/>
              </a:rPr>
              <a:t>Leerroute 2:</a:t>
            </a:r>
            <a:endParaRPr lang="nl-NL" altLang="nl-NL" dirty="0" smtClean="0">
              <a:latin typeface="Arial" pitchFamily="34" charset="0"/>
            </a:endParaRPr>
          </a:p>
          <a:p>
            <a:pPr eaLnBrk="1" hangingPunct="1"/>
            <a:r>
              <a:rPr lang="nl-NL" altLang="nl-NL" dirty="0" smtClean="0">
                <a:latin typeface="Arial" pitchFamily="34" charset="0"/>
              </a:rPr>
              <a:t>Leerlingen met minder cognitieve capaciteiten die 1F nog niet halen, maar die in staat worden geacht met extra (didactische) </a:t>
            </a:r>
          </a:p>
          <a:p>
            <a:pPr eaLnBrk="1" hangingPunct="1"/>
            <a:r>
              <a:rPr lang="nl-NL" altLang="nl-NL" dirty="0" smtClean="0">
                <a:latin typeface="Arial" pitchFamily="34" charset="0"/>
              </a:rPr>
              <a:t>inspanningen/aanpassingen/hulpmiddelen 1F alsnog te halen. In het PO/S(B)O focust Passende Perspectieven voor deze doelgroep op doelen die prioriteit hebben. Leerlingen kunnen doorgroeien in het vervolgonderwijs en halen daar alsnog 1F, bijvoorbeeld op 14-jarige leeftijd. </a:t>
            </a:r>
          </a:p>
          <a:p>
            <a:pPr eaLnBrk="1" hangingPunct="1"/>
            <a:endParaRPr lang="nl-NL" altLang="nl-NL" b="1" dirty="0" smtClean="0">
              <a:latin typeface="Arial" pitchFamily="34" charset="0"/>
            </a:endParaRPr>
          </a:p>
          <a:p>
            <a:pPr eaLnBrk="1" hangingPunct="1"/>
            <a:r>
              <a:rPr lang="nl-NL" altLang="nl-NL" b="1" dirty="0" smtClean="0">
                <a:latin typeface="Arial" pitchFamily="34" charset="0"/>
              </a:rPr>
              <a:t>Leerroute 3:</a:t>
            </a:r>
            <a:endParaRPr lang="nl-NL" altLang="nl-NL" dirty="0" smtClean="0">
              <a:latin typeface="Arial" pitchFamily="34" charset="0"/>
            </a:endParaRPr>
          </a:p>
          <a:p>
            <a:pPr eaLnBrk="1" hangingPunct="1"/>
            <a:r>
              <a:rPr lang="nl-NL" altLang="nl-NL" dirty="0" smtClean="0">
                <a:latin typeface="Arial" pitchFamily="34" charset="0"/>
              </a:rPr>
              <a:t>Leerlingen met minder cognitieve capaciteiten die 1F niet halen, maar die in staat worden geacht met extra (didactische) inspanningen/aanpassingen/</a:t>
            </a:r>
          </a:p>
          <a:p>
            <a:pPr eaLnBrk="1" hangingPunct="1"/>
            <a:r>
              <a:rPr lang="nl-NL" altLang="nl-NL" dirty="0" smtClean="0">
                <a:latin typeface="Arial" pitchFamily="34" charset="0"/>
              </a:rPr>
              <a:t>hulpmiddelen verder te komen dan nu het geval is. Ook deze leerlingen groeien door in het vervolgonderwijs, maar door de inhoudelijke keuzes die in het PO/S(B)O gemaakt zijn halen ze 1F op onderdelen niet. </a:t>
            </a:r>
          </a:p>
          <a:p>
            <a:pPr eaLnBrk="1" hangingPunct="1"/>
            <a:endParaRPr lang="nl-NL" altLang="nl-NL"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52500">
              <a:defRPr sz="2400" baseline="-25000">
                <a:solidFill>
                  <a:schemeClr val="tx1"/>
                </a:solidFill>
                <a:latin typeface="Arial" pitchFamily="34" charset="0"/>
                <a:ea typeface="Geneva" pitchFamily="1" charset="-128"/>
              </a:defRPr>
            </a:lvl1pPr>
            <a:lvl2pPr marL="742950" indent="-285750" defTabSz="952500">
              <a:defRPr sz="2400" baseline="-25000">
                <a:solidFill>
                  <a:schemeClr val="tx1"/>
                </a:solidFill>
                <a:latin typeface="Arial" pitchFamily="34" charset="0"/>
                <a:ea typeface="Geneva" pitchFamily="1" charset="-128"/>
              </a:defRPr>
            </a:lvl2pPr>
            <a:lvl3pPr marL="1143000" indent="-228600" defTabSz="952500">
              <a:defRPr sz="2400" baseline="-25000">
                <a:solidFill>
                  <a:schemeClr val="tx1"/>
                </a:solidFill>
                <a:latin typeface="Arial" pitchFamily="34" charset="0"/>
                <a:ea typeface="Geneva" pitchFamily="1" charset="-128"/>
              </a:defRPr>
            </a:lvl3pPr>
            <a:lvl4pPr marL="1600200" indent="-228600" defTabSz="952500">
              <a:defRPr sz="2400" baseline="-25000">
                <a:solidFill>
                  <a:schemeClr val="tx1"/>
                </a:solidFill>
                <a:latin typeface="Arial" pitchFamily="34" charset="0"/>
                <a:ea typeface="Geneva" pitchFamily="1" charset="-128"/>
              </a:defRPr>
            </a:lvl4pPr>
            <a:lvl5pPr marL="2057400" indent="-228600" defTabSz="952500">
              <a:defRPr sz="2400" baseline="-25000">
                <a:solidFill>
                  <a:schemeClr val="tx1"/>
                </a:solidFill>
                <a:latin typeface="Arial" pitchFamily="34" charset="0"/>
                <a:ea typeface="Geneva" pitchFamily="1" charset="-128"/>
              </a:defRPr>
            </a:lvl5pPr>
            <a:lvl6pPr marL="25146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defTabSz="9525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pPr algn="r" eaLnBrk="1" hangingPunct="1"/>
            <a:fld id="{76B99070-9489-4F5B-8D63-24CCAFF06D57}" type="slidenum">
              <a:rPr lang="en-US" altLang="nl-NL" sz="1200" baseline="0">
                <a:ea typeface="Osaka"/>
                <a:cs typeface="Osaka"/>
              </a:rPr>
              <a:pPr algn="r" eaLnBrk="1" hangingPunct="1"/>
              <a:t>11</a:t>
            </a:fld>
            <a:endParaRPr lang="en-US" altLang="nl-NL" sz="1200" baseline="0">
              <a:ea typeface="Osaka"/>
              <a:cs typeface="Osaka"/>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2FF21628-9BAB-4F11-BC0E-32D399EF1527}" type="datetime1">
              <a:rPr lang="nl-NL" smtClean="0"/>
              <a:t>9-9-2014</a:t>
            </a:fld>
            <a:endParaRPr lang="nl-NL"/>
          </a:p>
        </p:txBody>
      </p:sp>
      <p:sp>
        <p:nvSpPr>
          <p:cNvPr id="5" name="Tijdelijke aanduiding voor voettekst 4"/>
          <p:cNvSpPr>
            <a:spLocks noGrp="1"/>
          </p:cNvSpPr>
          <p:nvPr>
            <p:ph type="ftr" sz="quarter" idx="11"/>
          </p:nvPr>
        </p:nvSpPr>
        <p:spPr/>
        <p:txBody>
          <a:body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5877272"/>
            <a:ext cx="3667125" cy="733425"/>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A56474-6D8B-459F-B647-DEEB687F5990}"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E1FA88-54FE-4957-8831-EFCB5E6A26E2}"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73152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906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dt" sz="half" idx="10"/>
          </p:nvPr>
        </p:nvSpPr>
        <p:spPr>
          <a:ln/>
        </p:spPr>
        <p:txBody>
          <a:bodyPr/>
          <a:lstStyle>
            <a:lvl1pPr>
              <a:defRPr/>
            </a:lvl1pPr>
          </a:lstStyle>
          <a:p>
            <a:pPr>
              <a:defRPr/>
            </a:pPr>
            <a:fld id="{F4483211-0297-45CB-8E7D-E18200C61FF0}" type="datetime1">
              <a:rPr lang="nl-NL" smtClean="0"/>
              <a:t>9-9-2014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www.talentstimuleren.nl</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297A6E8-9FEF-44D3-8129-2897C3D78541}" type="slidenum">
              <a:rPr lang="en-US"/>
              <a:pPr>
                <a:defRPr/>
              </a:pPr>
              <a:t>‹nr.›</a:t>
            </a:fld>
            <a:endParaRPr lang="en-US"/>
          </a:p>
        </p:txBody>
      </p:sp>
    </p:spTree>
    <p:extLst>
      <p:ext uri="{BB962C8B-B14F-4D97-AF65-F5344CB8AC3E}">
        <p14:creationId xmlns:p14="http://schemas.microsoft.com/office/powerpoint/2010/main" val="389862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16D127-2733-4F0E-AFA9-89F64F724C3E}"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CFEB84E-D31D-48E2-8632-104D4A82BD44}" type="datetime1">
              <a:rPr lang="nl-NL" smtClean="0"/>
              <a:t>9-9-2014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1BF5C49-6530-47DB-A08F-BBC02BB13C75}" type="datetime1">
              <a:rPr lang="nl-NL" smtClean="0"/>
              <a:t>9-9-2014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FCF6789-BC09-4C8B-A2F4-58920B2802C5}" type="datetime1">
              <a:rPr lang="nl-NL" smtClean="0"/>
              <a:t>9-9-2014</a:t>
            </a:fld>
            <a:endParaRPr lang="nl-NL"/>
          </a:p>
        </p:txBody>
      </p:sp>
      <p:sp>
        <p:nvSpPr>
          <p:cNvPr id="8" name="Tijdelijke aanduiding voor voettekst 7"/>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8895A3-5522-41A0-AF7E-0AAA961F9E10}" type="datetime1">
              <a:rPr lang="nl-NL" smtClean="0"/>
              <a:t>9-9-2014</a:t>
            </a:fld>
            <a:endParaRPr lang="nl-NL"/>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BE95A4-DEEE-4D26-AE7C-7822F8A43902}" type="datetime1">
              <a:rPr lang="nl-NL" smtClean="0"/>
              <a:t>9-9-2014</a:t>
            </a:fld>
            <a:endParaRPr lang="nl-NL"/>
          </a:p>
        </p:txBody>
      </p:sp>
      <p:sp>
        <p:nvSpPr>
          <p:cNvPr id="3" name="Tijdelijke aanduiding voor voettekst 2"/>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48D640-177C-44D7-AACB-AAEED4DA4AEE}" type="datetime1">
              <a:rPr lang="nl-NL" smtClean="0"/>
              <a:t>9-9-2014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91A3DEF-4948-4077-9592-1C6EA4D655CB}" type="datetime1">
              <a:rPr lang="nl-NL" smtClean="0"/>
              <a:t>9-9-2014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CE62-2889-4CD6-966B-523577EEE180}" type="datetime1">
              <a:rPr lang="nl-NL" smtClean="0"/>
              <a:t>9-9-2014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www.talentstimuleren.nl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www.passendeperspectieven.slo.nl/"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www.passendeperspectieven.slo.nl/"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n.boswinkel@slo.nl" TargetMode="External"/><Relationship Id="rId2" Type="http://schemas.openxmlformats.org/officeDocument/2006/relationships/hyperlink" Target="http://www.passendeperspectieven.slo.nl/" TargetMode="Externa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hyperlink" Target="mailto:a.vanderlaan@slo.nl" TargetMode="External"/><Relationship Id="rId4" Type="http://schemas.openxmlformats.org/officeDocument/2006/relationships/hyperlink" Target="mailto:m.langberg@slo.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0755" t="16243" r="37982" b="61606"/>
          <a:stretch>
            <a:fillRect/>
          </a:stretch>
        </p:blipFill>
        <p:spPr bwMode="auto">
          <a:xfrm>
            <a:off x="0" y="-171450"/>
            <a:ext cx="29146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40755" t="18440" r="37396" b="61621"/>
          <a:stretch>
            <a:fillRect/>
          </a:stretch>
        </p:blipFill>
        <p:spPr bwMode="auto">
          <a:xfrm>
            <a:off x="827088" y="476250"/>
            <a:ext cx="33845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22469" t="32181" r="20451" b="13261"/>
          <a:stretch>
            <a:fillRect/>
          </a:stretch>
        </p:blipFill>
        <p:spPr bwMode="auto">
          <a:xfrm>
            <a:off x="1707158" y="1043781"/>
            <a:ext cx="30241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l="25603" t="24417" r="12083" b="21745"/>
          <a:stretch>
            <a:fillRect/>
          </a:stretch>
        </p:blipFill>
        <p:spPr bwMode="auto">
          <a:xfrm>
            <a:off x="2519363" y="1725439"/>
            <a:ext cx="3544478" cy="2450405"/>
          </a:xfrm>
          <a:prstGeom prst="rect">
            <a:avLst/>
          </a:prstGeom>
          <a:noFill/>
          <a:ln w="9525">
            <a:solidFill>
              <a:sysClr val="window" lastClr="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descr="L:\SGN\SO\LPO\Passende perspectieven\taal\(half)producten\figuren\Pape_illustratie_0.jpg"/>
          <p:cNvPicPr>
            <a:picLocks noChangeAspect="1" noChangeArrowheads="1"/>
          </p:cNvPicPr>
          <p:nvPr/>
        </p:nvPicPr>
        <p:blipFill>
          <a:blip r:embed="rId6">
            <a:extLst>
              <a:ext uri="{28A0092B-C50C-407E-A947-70E740481C1C}">
                <a14:useLocalDpi xmlns:a14="http://schemas.microsoft.com/office/drawing/2010/main" val="0"/>
              </a:ext>
            </a:extLst>
          </a:blip>
          <a:srcRect r="16685"/>
          <a:stretch>
            <a:fillRect/>
          </a:stretch>
        </p:blipFill>
        <p:spPr bwMode="auto">
          <a:xfrm>
            <a:off x="3275856" y="2510656"/>
            <a:ext cx="3428485" cy="28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95536" y="5517232"/>
            <a:ext cx="8263402" cy="461665"/>
          </a:xfrm>
          <a:prstGeom prst="rect">
            <a:avLst/>
          </a:prstGeom>
          <a:noFill/>
        </p:spPr>
        <p:txBody>
          <a:bodyPr wrap="square" rtlCol="0">
            <a:spAutoFit/>
          </a:bodyPr>
          <a:lstStyle/>
          <a:p>
            <a:r>
              <a:rPr lang="nl-NL" sz="2400" b="1" dirty="0" smtClean="0"/>
              <a:t>PowerPoint voor onderwijsadviseurs </a:t>
            </a:r>
            <a:r>
              <a:rPr lang="nl-NL" sz="2400" b="1" dirty="0" err="1" smtClean="0"/>
              <a:t>tbv</a:t>
            </a:r>
            <a:r>
              <a:rPr lang="nl-NL" sz="2400" b="1" dirty="0" smtClean="0"/>
              <a:t> studiedag op school</a:t>
            </a:r>
            <a:endParaRPr lang="nl-NL" sz="2400" b="1" dirty="0"/>
          </a:p>
        </p:txBody>
      </p:sp>
    </p:spTree>
    <p:extLst>
      <p:ext uri="{BB962C8B-B14F-4D97-AF65-F5344CB8AC3E}">
        <p14:creationId xmlns:p14="http://schemas.microsoft.com/office/powerpoint/2010/main" val="1110258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848871" cy="541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456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25885" y="566738"/>
            <a:ext cx="7812360" cy="1143000"/>
          </a:xfrm>
        </p:spPr>
        <p:txBody>
          <a:bodyPr>
            <a:normAutofit fontScale="90000"/>
          </a:bodyPr>
          <a:lstStyle/>
          <a:p>
            <a:pPr algn="l" eaLnBrk="1" hangingPunct="1"/>
            <a:r>
              <a:rPr lang="nl-NL" altLang="nl-NL" dirty="0" smtClean="0"/>
              <a:t>Leerlingen die 1F niet halen op </a:t>
            </a:r>
            <a:br>
              <a:rPr lang="nl-NL" altLang="nl-NL" dirty="0" smtClean="0"/>
            </a:br>
            <a:r>
              <a:rPr lang="nl-NL" altLang="nl-NL" dirty="0" smtClean="0"/>
              <a:t>12-jarige leeftijd</a:t>
            </a:r>
            <a:endParaRPr lang="nl-NL" altLang="nl-NL" dirty="0" smtClean="0">
              <a:solidFill>
                <a:srgbClr val="0066FF"/>
              </a:solidFill>
            </a:endParaRPr>
          </a:p>
        </p:txBody>
      </p:sp>
      <p:sp>
        <p:nvSpPr>
          <p:cNvPr id="12291" name="Rectangle 3"/>
          <p:cNvSpPr>
            <a:spLocks noGrp="1" noChangeArrowheads="1"/>
          </p:cNvSpPr>
          <p:nvPr>
            <p:ph type="body" idx="4294967295"/>
          </p:nvPr>
        </p:nvSpPr>
        <p:spPr>
          <a:xfrm>
            <a:off x="755576" y="1700213"/>
            <a:ext cx="7162800" cy="4395787"/>
          </a:xfrm>
        </p:spPr>
        <p:txBody>
          <a:bodyPr/>
          <a:lstStyle/>
          <a:p>
            <a:pPr eaLnBrk="1" hangingPunct="1">
              <a:buFontTx/>
              <a:buNone/>
            </a:pPr>
            <a:endParaRPr lang="nl-NL" altLang="nl-NL" sz="2000" dirty="0" smtClean="0"/>
          </a:p>
          <a:p>
            <a:pPr eaLnBrk="1" hangingPunct="1">
              <a:buFontTx/>
              <a:buNone/>
            </a:pPr>
            <a:r>
              <a:rPr lang="nl-NL" altLang="nl-NL" sz="2000" dirty="0" smtClean="0"/>
              <a:t>Leerroute 1</a:t>
            </a:r>
          </a:p>
          <a:p>
            <a:pPr eaLnBrk="1" hangingPunct="1">
              <a:buFontTx/>
              <a:buNone/>
            </a:pPr>
            <a:endParaRPr lang="nl-NL" altLang="nl-NL" sz="2000" dirty="0" smtClean="0"/>
          </a:p>
          <a:p>
            <a:pPr eaLnBrk="1" hangingPunct="1"/>
            <a:r>
              <a:rPr lang="nl-NL" altLang="nl-NL" sz="2000" dirty="0" smtClean="0"/>
              <a:t>Leerlingen met (boven)gemiddelde cognitieve capaciteiten met beperking of stoornis</a:t>
            </a:r>
          </a:p>
          <a:p>
            <a:pPr eaLnBrk="1" hangingPunct="1"/>
            <a:r>
              <a:rPr lang="nl-NL" altLang="nl-NL" sz="2000" dirty="0" smtClean="0"/>
              <a:t>Doorstroom naar vmbo-t, havo of vwo</a:t>
            </a:r>
          </a:p>
          <a:p>
            <a:pPr eaLnBrk="1" hangingPunct="1"/>
            <a:r>
              <a:rPr lang="nl-NL" altLang="nl-NL" sz="2000" dirty="0" smtClean="0"/>
              <a:t>Uitgaan van 1S, maar op die onderdelen waar de leerling uitvalt 1F met hulpmiddelen, aanpassingen en compenseren/ dispenserende maatregelen</a:t>
            </a:r>
          </a:p>
          <a:p>
            <a:pPr eaLnBrk="1" hangingPunct="1">
              <a:buFontTx/>
              <a:buNone/>
            </a:pPr>
            <a:endParaRPr lang="nl-NL" altLang="nl-NL" dirty="0" smtClean="0"/>
          </a:p>
        </p:txBody>
      </p:sp>
      <p:sp>
        <p:nvSpPr>
          <p:cNvPr id="19463" name="Tekstvak 1"/>
          <p:cNvSpPr txBox="1">
            <a:spLocks noChangeArrowheads="1"/>
          </p:cNvSpPr>
          <p:nvPr/>
        </p:nvSpPr>
        <p:spPr bwMode="auto">
          <a:xfrm>
            <a:off x="936283" y="5877272"/>
            <a:ext cx="7272858" cy="708025"/>
          </a:xfrm>
          <a:prstGeom prst="rect">
            <a:avLst/>
          </a:prstGeom>
          <a:noFill/>
          <a:ln>
            <a:noFill/>
          </a:ln>
          <a:scene3d>
            <a:camera prst="orthographicFront">
              <a:rot lat="0" lon="54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ea typeface="Osaka" pitchFamily="1" charset="-128"/>
              </a:defRPr>
            </a:lvl1pPr>
            <a:lvl2pPr marL="742950" indent="-285750">
              <a:defRPr sz="2400" baseline="-25000">
                <a:solidFill>
                  <a:schemeClr val="tx1"/>
                </a:solidFill>
                <a:latin typeface="Arial" pitchFamily="34" charset="0"/>
                <a:ea typeface="Osaka" pitchFamily="1" charset="-128"/>
              </a:defRPr>
            </a:lvl2pPr>
            <a:lvl3pPr marL="1143000" indent="-228600">
              <a:defRPr sz="2400" baseline="-25000">
                <a:solidFill>
                  <a:schemeClr val="tx1"/>
                </a:solidFill>
                <a:latin typeface="Arial" pitchFamily="34" charset="0"/>
                <a:ea typeface="Osaka" pitchFamily="1" charset="-128"/>
              </a:defRPr>
            </a:lvl3pPr>
            <a:lvl4pPr marL="1600200" indent="-228600">
              <a:defRPr sz="2400" baseline="-25000">
                <a:solidFill>
                  <a:schemeClr val="tx1"/>
                </a:solidFill>
                <a:latin typeface="Arial" pitchFamily="34" charset="0"/>
                <a:ea typeface="Osaka" pitchFamily="1" charset="-128"/>
              </a:defRPr>
            </a:lvl4pPr>
            <a:lvl5pPr marL="2057400" indent="-228600">
              <a:defRPr sz="2400" baseline="-25000">
                <a:solidFill>
                  <a:schemeClr val="tx1"/>
                </a:solidFill>
                <a:latin typeface="Arial" pitchFamily="34" charset="0"/>
                <a:ea typeface="Osak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Osak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Osak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Osak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Osaka" pitchFamily="1" charset="-128"/>
              </a:defRPr>
            </a:lvl9pPr>
          </a:lstStyle>
          <a:p>
            <a:pPr>
              <a:defRPr/>
            </a:pPr>
            <a:r>
              <a:rPr lang="nl-NL" sz="2000" baseline="0" dirty="0" smtClean="0">
                <a:solidFill>
                  <a:schemeClr val="bg1">
                    <a:lumMod val="50000"/>
                  </a:schemeClr>
                </a:solidFill>
                <a:ea typeface="Geneva"/>
                <a:cs typeface="Geneva"/>
              </a:rPr>
              <a:t>Leerlingen zitten in alle vormen van primair onderwijs,</a:t>
            </a:r>
          </a:p>
          <a:p>
            <a:pPr>
              <a:defRPr/>
            </a:pPr>
            <a:r>
              <a:rPr lang="nl-NL" sz="2000" baseline="0" dirty="0" smtClean="0">
                <a:solidFill>
                  <a:schemeClr val="bg1">
                    <a:lumMod val="50000"/>
                  </a:schemeClr>
                </a:solidFill>
                <a:ea typeface="Geneva"/>
                <a:cs typeface="Geneva"/>
              </a:rPr>
              <a:t>dus zowel regulier als, speciaal (basis) onderwijs.</a:t>
            </a:r>
            <a:endParaRPr lang="nl-NL" sz="2000" dirty="0" smtClean="0">
              <a:solidFill>
                <a:schemeClr val="bg1">
                  <a:lumMod val="50000"/>
                </a:schemeClr>
              </a:solidFill>
              <a:ea typeface="Geneva"/>
              <a:cs typeface="Geneva"/>
            </a:endParaRPr>
          </a:p>
        </p:txBody>
      </p:sp>
    </p:spTree>
    <p:extLst>
      <p:ext uri="{BB962C8B-B14F-4D97-AF65-F5344CB8AC3E}">
        <p14:creationId xmlns:p14="http://schemas.microsoft.com/office/powerpoint/2010/main" val="778732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827584" y="585788"/>
            <a:ext cx="7315200" cy="1143000"/>
          </a:xfrm>
        </p:spPr>
        <p:txBody>
          <a:bodyPr>
            <a:normAutofit fontScale="90000"/>
          </a:bodyPr>
          <a:lstStyle/>
          <a:p>
            <a:pPr algn="l" eaLnBrk="1" hangingPunct="1"/>
            <a:r>
              <a:rPr lang="nl-NL" altLang="nl-NL" dirty="0" smtClean="0"/>
              <a:t>Leerlingen die 1F niet halen op </a:t>
            </a:r>
            <a:br>
              <a:rPr lang="nl-NL" altLang="nl-NL" dirty="0" smtClean="0"/>
            </a:br>
            <a:r>
              <a:rPr lang="nl-NL" altLang="nl-NL" dirty="0" smtClean="0"/>
              <a:t>12-jarige leeftijd</a:t>
            </a:r>
            <a:endParaRPr lang="nl-NL" altLang="nl-NL" dirty="0" smtClean="0">
              <a:solidFill>
                <a:srgbClr val="0066FF"/>
              </a:solidFill>
            </a:endParaRPr>
          </a:p>
        </p:txBody>
      </p:sp>
      <p:sp>
        <p:nvSpPr>
          <p:cNvPr id="13315" name="Rectangle 3"/>
          <p:cNvSpPr>
            <a:spLocks noGrp="1" noChangeArrowheads="1"/>
          </p:cNvSpPr>
          <p:nvPr>
            <p:ph type="body" idx="4294967295"/>
          </p:nvPr>
        </p:nvSpPr>
        <p:spPr>
          <a:xfrm>
            <a:off x="827584" y="1700213"/>
            <a:ext cx="7162800" cy="4395787"/>
          </a:xfrm>
        </p:spPr>
        <p:txBody>
          <a:bodyPr/>
          <a:lstStyle/>
          <a:p>
            <a:pPr eaLnBrk="1" hangingPunct="1">
              <a:buFontTx/>
              <a:buNone/>
            </a:pPr>
            <a:endParaRPr lang="nl-NL" altLang="nl-NL" dirty="0" smtClean="0"/>
          </a:p>
          <a:p>
            <a:pPr eaLnBrk="1" hangingPunct="1">
              <a:buFontTx/>
              <a:buNone/>
            </a:pPr>
            <a:r>
              <a:rPr lang="nl-NL" altLang="nl-NL" sz="2000" dirty="0" smtClean="0"/>
              <a:t>Leerroute 2</a:t>
            </a:r>
          </a:p>
          <a:p>
            <a:pPr eaLnBrk="1" hangingPunct="1">
              <a:buFontTx/>
              <a:buNone/>
            </a:pPr>
            <a:endParaRPr lang="nl-NL" altLang="nl-NL" sz="2000" dirty="0" smtClean="0"/>
          </a:p>
          <a:p>
            <a:pPr eaLnBrk="1" hangingPunct="1"/>
            <a:r>
              <a:rPr lang="nl-NL" altLang="nl-NL" sz="2000" dirty="0" smtClean="0"/>
              <a:t>Leerlingen met lagere cognitieve capaciteiten (al dan niet met beperking of stoornis) </a:t>
            </a:r>
          </a:p>
          <a:p>
            <a:pPr eaLnBrk="1" hangingPunct="1"/>
            <a:r>
              <a:rPr lang="nl-NL" altLang="nl-NL" sz="2000" dirty="0" smtClean="0"/>
              <a:t>Doorstroom naar vmbo-</a:t>
            </a:r>
            <a:r>
              <a:rPr lang="nl-NL" altLang="nl-NL" sz="2000" dirty="0" err="1" smtClean="0"/>
              <a:t>bb</a:t>
            </a:r>
            <a:r>
              <a:rPr lang="nl-NL" altLang="nl-NL" sz="2000" dirty="0" smtClean="0"/>
              <a:t>/</a:t>
            </a:r>
            <a:r>
              <a:rPr lang="nl-NL" altLang="nl-NL" sz="2000" dirty="0" err="1" smtClean="0"/>
              <a:t>kb</a:t>
            </a:r>
            <a:r>
              <a:rPr lang="nl-NL" altLang="nl-NL" sz="2000" dirty="0" smtClean="0"/>
              <a:t> </a:t>
            </a:r>
          </a:p>
          <a:p>
            <a:pPr eaLnBrk="1" hangingPunct="1"/>
            <a:r>
              <a:rPr lang="nl-NL" altLang="nl-NL" sz="2000" dirty="0" smtClean="0"/>
              <a:t>Prioriteren binnen 1F op basis van gewenste basiskennis</a:t>
            </a:r>
          </a:p>
        </p:txBody>
      </p:sp>
      <p:sp>
        <p:nvSpPr>
          <p:cNvPr id="19463" name="Tekstvak 1"/>
          <p:cNvSpPr txBox="1">
            <a:spLocks noChangeArrowheads="1"/>
          </p:cNvSpPr>
          <p:nvPr/>
        </p:nvSpPr>
        <p:spPr bwMode="auto">
          <a:xfrm>
            <a:off x="936283" y="5877272"/>
            <a:ext cx="7272858" cy="708025"/>
          </a:xfrm>
          <a:prstGeom prst="rect">
            <a:avLst/>
          </a:prstGeom>
          <a:noFill/>
          <a:ln>
            <a:noFill/>
          </a:ln>
          <a:scene3d>
            <a:camera prst="orthographicFront">
              <a:rot lat="0" lon="54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ea typeface="Osaka" pitchFamily="1" charset="-128"/>
              </a:defRPr>
            </a:lvl1pPr>
            <a:lvl2pPr marL="742950" indent="-285750">
              <a:defRPr sz="2400" baseline="-25000">
                <a:solidFill>
                  <a:schemeClr val="tx1"/>
                </a:solidFill>
                <a:latin typeface="Arial" pitchFamily="34" charset="0"/>
                <a:ea typeface="Osaka" pitchFamily="1" charset="-128"/>
              </a:defRPr>
            </a:lvl2pPr>
            <a:lvl3pPr marL="1143000" indent="-228600">
              <a:defRPr sz="2400" baseline="-25000">
                <a:solidFill>
                  <a:schemeClr val="tx1"/>
                </a:solidFill>
                <a:latin typeface="Arial" pitchFamily="34" charset="0"/>
                <a:ea typeface="Osaka" pitchFamily="1" charset="-128"/>
              </a:defRPr>
            </a:lvl3pPr>
            <a:lvl4pPr marL="1600200" indent="-228600">
              <a:defRPr sz="2400" baseline="-25000">
                <a:solidFill>
                  <a:schemeClr val="tx1"/>
                </a:solidFill>
                <a:latin typeface="Arial" pitchFamily="34" charset="0"/>
                <a:ea typeface="Osaka" pitchFamily="1" charset="-128"/>
              </a:defRPr>
            </a:lvl4pPr>
            <a:lvl5pPr marL="2057400" indent="-228600">
              <a:defRPr sz="2400" baseline="-25000">
                <a:solidFill>
                  <a:schemeClr val="tx1"/>
                </a:solidFill>
                <a:latin typeface="Arial" pitchFamily="34" charset="0"/>
                <a:ea typeface="Osak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Osak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Osak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Osak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Osaka" pitchFamily="1" charset="-128"/>
              </a:defRPr>
            </a:lvl9pPr>
          </a:lstStyle>
          <a:p>
            <a:pPr>
              <a:defRPr/>
            </a:pPr>
            <a:r>
              <a:rPr lang="nl-NL" sz="2000" baseline="0" dirty="0" smtClean="0">
                <a:solidFill>
                  <a:schemeClr val="bg1">
                    <a:lumMod val="50000"/>
                  </a:schemeClr>
                </a:solidFill>
                <a:ea typeface="Geneva"/>
                <a:cs typeface="Geneva"/>
              </a:rPr>
              <a:t>Leerlingen zitten in alle vormen van primair onderwijs,</a:t>
            </a:r>
          </a:p>
          <a:p>
            <a:pPr>
              <a:defRPr/>
            </a:pPr>
            <a:r>
              <a:rPr lang="nl-NL" sz="2000" baseline="0" dirty="0" smtClean="0">
                <a:solidFill>
                  <a:schemeClr val="bg1">
                    <a:lumMod val="50000"/>
                  </a:schemeClr>
                </a:solidFill>
                <a:ea typeface="Geneva"/>
                <a:cs typeface="Geneva"/>
              </a:rPr>
              <a:t>dus zowel regulier als, speciaal (basis) onderwijs.</a:t>
            </a:r>
            <a:endParaRPr lang="nl-NL" sz="2000" dirty="0" smtClean="0">
              <a:solidFill>
                <a:schemeClr val="bg1">
                  <a:lumMod val="50000"/>
                </a:schemeClr>
              </a:solidFill>
              <a:ea typeface="Geneva"/>
              <a:cs typeface="Geneva"/>
            </a:endParaRPr>
          </a:p>
        </p:txBody>
      </p:sp>
    </p:spTree>
    <p:extLst>
      <p:ext uri="{BB962C8B-B14F-4D97-AF65-F5344CB8AC3E}">
        <p14:creationId xmlns:p14="http://schemas.microsoft.com/office/powerpoint/2010/main" val="3504038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39552" y="585788"/>
            <a:ext cx="7315200" cy="1143000"/>
          </a:xfrm>
        </p:spPr>
        <p:txBody>
          <a:bodyPr>
            <a:normAutofit fontScale="90000"/>
          </a:bodyPr>
          <a:lstStyle/>
          <a:p>
            <a:pPr eaLnBrk="1" hangingPunct="1"/>
            <a:r>
              <a:rPr lang="nl-NL" altLang="nl-NL" dirty="0" smtClean="0"/>
              <a:t>Leerlingen die 1F niet halen op </a:t>
            </a:r>
            <a:br>
              <a:rPr lang="nl-NL" altLang="nl-NL" dirty="0" smtClean="0"/>
            </a:br>
            <a:r>
              <a:rPr lang="nl-NL" altLang="nl-NL" dirty="0" smtClean="0"/>
              <a:t>12-jarige leeftijd</a:t>
            </a:r>
            <a:endParaRPr lang="nl-NL" altLang="nl-NL" dirty="0" smtClean="0">
              <a:solidFill>
                <a:srgbClr val="0066FF"/>
              </a:solidFill>
            </a:endParaRPr>
          </a:p>
        </p:txBody>
      </p:sp>
      <p:sp>
        <p:nvSpPr>
          <p:cNvPr id="14339" name="Rectangle 3"/>
          <p:cNvSpPr>
            <a:spLocks noGrp="1" noChangeArrowheads="1"/>
          </p:cNvSpPr>
          <p:nvPr>
            <p:ph type="body" idx="4294967295"/>
          </p:nvPr>
        </p:nvSpPr>
        <p:spPr>
          <a:xfrm>
            <a:off x="911181" y="1728788"/>
            <a:ext cx="7162800" cy="4395787"/>
          </a:xfrm>
        </p:spPr>
        <p:txBody>
          <a:bodyPr/>
          <a:lstStyle/>
          <a:p>
            <a:pPr eaLnBrk="1" hangingPunct="1">
              <a:buFontTx/>
              <a:buNone/>
            </a:pPr>
            <a:endParaRPr lang="nl-NL" altLang="nl-NL" sz="2000" dirty="0" smtClean="0"/>
          </a:p>
          <a:p>
            <a:pPr eaLnBrk="1" hangingPunct="1">
              <a:buFontTx/>
              <a:buNone/>
            </a:pPr>
            <a:r>
              <a:rPr lang="nl-NL" altLang="nl-NL" sz="2000" dirty="0" smtClean="0"/>
              <a:t>Leerroute 3</a:t>
            </a:r>
          </a:p>
          <a:p>
            <a:pPr eaLnBrk="1" hangingPunct="1">
              <a:buFontTx/>
              <a:buNone/>
            </a:pPr>
            <a:endParaRPr lang="nl-NL" altLang="nl-NL" sz="2000" dirty="0" smtClean="0"/>
          </a:p>
          <a:p>
            <a:pPr eaLnBrk="1" hangingPunct="1"/>
            <a:r>
              <a:rPr lang="nl-NL" altLang="nl-NL" sz="2000" dirty="0" smtClean="0"/>
              <a:t>Leerlingen met lagere cognitieve capaciteiten (al dan  niet met beperking of stoornis)</a:t>
            </a:r>
          </a:p>
          <a:p>
            <a:pPr eaLnBrk="1" hangingPunct="1"/>
            <a:r>
              <a:rPr lang="nl-NL" altLang="nl-NL" sz="2000" dirty="0" smtClean="0"/>
              <a:t>Doorstroom naar praktijkonderwijs of VSO-arbeid</a:t>
            </a:r>
          </a:p>
          <a:p>
            <a:pPr eaLnBrk="1" hangingPunct="1"/>
            <a:r>
              <a:rPr lang="nl-NL" altLang="nl-NL" sz="2000" dirty="0" smtClean="0"/>
              <a:t>Keuze in 1F op onderdelen op basis van relevantie voor maatschappelijk zelfredzaamheid</a:t>
            </a:r>
          </a:p>
        </p:txBody>
      </p:sp>
      <p:sp>
        <p:nvSpPr>
          <p:cNvPr id="19463" name="Tekstvak 1"/>
          <p:cNvSpPr txBox="1">
            <a:spLocks noChangeArrowheads="1"/>
          </p:cNvSpPr>
          <p:nvPr/>
        </p:nvSpPr>
        <p:spPr bwMode="auto">
          <a:xfrm>
            <a:off x="936283" y="5877272"/>
            <a:ext cx="7272858" cy="708025"/>
          </a:xfrm>
          <a:prstGeom prst="rect">
            <a:avLst/>
          </a:prstGeom>
          <a:noFill/>
          <a:ln>
            <a:noFill/>
          </a:ln>
          <a:scene3d>
            <a:camera prst="orthographicFront">
              <a:rot lat="0" lon="54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ea typeface="Osaka" pitchFamily="1" charset="-128"/>
              </a:defRPr>
            </a:lvl1pPr>
            <a:lvl2pPr marL="742950" indent="-285750">
              <a:defRPr sz="2400" baseline="-25000">
                <a:solidFill>
                  <a:schemeClr val="tx1"/>
                </a:solidFill>
                <a:latin typeface="Arial" pitchFamily="34" charset="0"/>
                <a:ea typeface="Osaka" pitchFamily="1" charset="-128"/>
              </a:defRPr>
            </a:lvl2pPr>
            <a:lvl3pPr marL="1143000" indent="-228600">
              <a:defRPr sz="2400" baseline="-25000">
                <a:solidFill>
                  <a:schemeClr val="tx1"/>
                </a:solidFill>
                <a:latin typeface="Arial" pitchFamily="34" charset="0"/>
                <a:ea typeface="Osaka" pitchFamily="1" charset="-128"/>
              </a:defRPr>
            </a:lvl3pPr>
            <a:lvl4pPr marL="1600200" indent="-228600">
              <a:defRPr sz="2400" baseline="-25000">
                <a:solidFill>
                  <a:schemeClr val="tx1"/>
                </a:solidFill>
                <a:latin typeface="Arial" pitchFamily="34" charset="0"/>
                <a:ea typeface="Osaka" pitchFamily="1" charset="-128"/>
              </a:defRPr>
            </a:lvl4pPr>
            <a:lvl5pPr marL="2057400" indent="-228600">
              <a:defRPr sz="2400" baseline="-25000">
                <a:solidFill>
                  <a:schemeClr val="tx1"/>
                </a:solidFill>
                <a:latin typeface="Arial" pitchFamily="34" charset="0"/>
                <a:ea typeface="Osak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Osak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Osak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Osak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Osaka" pitchFamily="1" charset="-128"/>
              </a:defRPr>
            </a:lvl9pPr>
          </a:lstStyle>
          <a:p>
            <a:pPr>
              <a:defRPr/>
            </a:pPr>
            <a:r>
              <a:rPr lang="nl-NL" sz="2000" baseline="0" dirty="0" smtClean="0">
                <a:solidFill>
                  <a:schemeClr val="bg1">
                    <a:lumMod val="50000"/>
                  </a:schemeClr>
                </a:solidFill>
                <a:ea typeface="Geneva"/>
                <a:cs typeface="Geneva"/>
              </a:rPr>
              <a:t>Leerlingen zitten in alle vormen van primair onderwijs,</a:t>
            </a:r>
          </a:p>
          <a:p>
            <a:pPr>
              <a:defRPr/>
            </a:pPr>
            <a:r>
              <a:rPr lang="nl-NL" sz="2000" baseline="0" dirty="0" smtClean="0">
                <a:solidFill>
                  <a:schemeClr val="bg1">
                    <a:lumMod val="50000"/>
                  </a:schemeClr>
                </a:solidFill>
                <a:ea typeface="Geneva"/>
                <a:cs typeface="Geneva"/>
              </a:rPr>
              <a:t>dus zowel regulier als, speciaal (basis) onderwijs.</a:t>
            </a:r>
            <a:endParaRPr lang="nl-NL" sz="2000" dirty="0" smtClean="0">
              <a:solidFill>
                <a:schemeClr val="bg1">
                  <a:lumMod val="50000"/>
                </a:schemeClr>
              </a:solidFill>
              <a:ea typeface="Geneva"/>
              <a:cs typeface="Geneva"/>
            </a:endParaRPr>
          </a:p>
        </p:txBody>
      </p:sp>
    </p:spTree>
    <p:extLst>
      <p:ext uri="{BB962C8B-B14F-4D97-AF65-F5344CB8AC3E}">
        <p14:creationId xmlns:p14="http://schemas.microsoft.com/office/powerpoint/2010/main" val="563294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88952993"/>
              </p:ext>
            </p:extLst>
          </p:nvPr>
        </p:nvGraphicFramePr>
        <p:xfrm>
          <a:off x="179512" y="260648"/>
          <a:ext cx="842493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oelichting met afgeronde rechthoek 8"/>
          <p:cNvSpPr>
            <a:spLocks noChangeArrowheads="1"/>
          </p:cNvSpPr>
          <p:nvPr/>
        </p:nvSpPr>
        <p:spPr bwMode="auto">
          <a:xfrm>
            <a:off x="684213" y="1052513"/>
            <a:ext cx="1150937" cy="2376487"/>
          </a:xfrm>
          <a:prstGeom prst="wedgeRoundRectCallout">
            <a:avLst>
              <a:gd name="adj1" fmla="val 53898"/>
              <a:gd name="adj2" fmla="val -56403"/>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r>
              <a:rPr lang="nl-NL" altLang="nl-NL" sz="1200" baseline="0"/>
              <a:t>"Lezen gaat minder, maar ik begrijp wel wat er staat. De kleine woordjes zoals 'de' en 'hun' daar struikel ik over.."</a:t>
            </a:r>
            <a:endParaRPr lang="nl-NL" altLang="nl-NL" sz="1200"/>
          </a:p>
        </p:txBody>
      </p:sp>
      <p:sp>
        <p:nvSpPr>
          <p:cNvPr id="10244" name="Toelichting met afgeronde rechthoek 10"/>
          <p:cNvSpPr>
            <a:spLocks noChangeArrowheads="1"/>
          </p:cNvSpPr>
          <p:nvPr/>
        </p:nvSpPr>
        <p:spPr bwMode="auto">
          <a:xfrm>
            <a:off x="7740650" y="3641725"/>
            <a:ext cx="1295400" cy="2520950"/>
          </a:xfrm>
          <a:prstGeom prst="wedgeRoundRectCallout">
            <a:avLst>
              <a:gd name="adj1" fmla="val -86102"/>
              <a:gd name="adj2" fmla="val -36236"/>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aseline="-25000">
                <a:solidFill>
                  <a:schemeClr val="tx1"/>
                </a:solidFill>
                <a:latin typeface="Arial" pitchFamily="34" charset="0"/>
                <a:ea typeface="Geneva" pitchFamily="1" charset="-128"/>
              </a:defRPr>
            </a:lvl1pPr>
            <a:lvl2pPr marL="742950" indent="-285750">
              <a:defRPr sz="2400" baseline="-25000">
                <a:solidFill>
                  <a:schemeClr val="tx1"/>
                </a:solidFill>
                <a:latin typeface="Arial" pitchFamily="34" charset="0"/>
                <a:ea typeface="Geneva" pitchFamily="1" charset="-128"/>
              </a:defRPr>
            </a:lvl2pPr>
            <a:lvl3pPr marL="1143000" indent="-228600">
              <a:defRPr sz="2400" baseline="-25000">
                <a:solidFill>
                  <a:schemeClr val="tx1"/>
                </a:solidFill>
                <a:latin typeface="Arial" pitchFamily="34" charset="0"/>
                <a:ea typeface="Geneva" pitchFamily="1" charset="-128"/>
              </a:defRPr>
            </a:lvl3pPr>
            <a:lvl4pPr marL="1600200" indent="-228600">
              <a:defRPr sz="2400" baseline="-25000">
                <a:solidFill>
                  <a:schemeClr val="tx1"/>
                </a:solidFill>
                <a:latin typeface="Arial" pitchFamily="34" charset="0"/>
                <a:ea typeface="Geneva" pitchFamily="1" charset="-128"/>
              </a:defRPr>
            </a:lvl4pPr>
            <a:lvl5pPr marL="2057400" indent="-228600">
              <a:defRPr sz="2400" baseline="-25000">
                <a:solidFill>
                  <a:schemeClr val="tx1"/>
                </a:solidFill>
                <a:latin typeface="Arial" pitchFamily="34" charset="0"/>
                <a:ea typeface="Geneva" pitchFamily="1"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Geneva" pitchFamily="1"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Geneva" pitchFamily="1"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Geneva" pitchFamily="1"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Geneva" pitchFamily="1" charset="-128"/>
              </a:defRPr>
            </a:lvl9pPr>
          </a:lstStyle>
          <a:p>
            <a:r>
              <a:rPr lang="nl-NL" altLang="nl-NL" sz="1200" baseline="0"/>
              <a:t>"Nieuwsbegrip is moeilijk", zegt Max. "Het gaat over de Tsunami en over ijsbeer Knut. Eigenlijk is het alleen maar lezen, alleen maar lezen. Dat is zo moeilijk."</a:t>
            </a:r>
            <a:endParaRPr lang="nl-NL" altLang="nl-NL" sz="1200"/>
          </a:p>
        </p:txBody>
      </p:sp>
      <p:sp>
        <p:nvSpPr>
          <p:cNvPr id="12" name="Tekstvak 11"/>
          <p:cNvSpPr txBox="1"/>
          <p:nvPr/>
        </p:nvSpPr>
        <p:spPr>
          <a:xfrm>
            <a:off x="2066925" y="404813"/>
            <a:ext cx="6264275" cy="523220"/>
          </a:xfrm>
          <a:prstGeom prst="rect">
            <a:avLst/>
          </a:prstGeom>
          <a:noFill/>
        </p:spPr>
        <p:txBody>
          <a:bodyPr>
            <a:spAutoFit/>
          </a:bodyPr>
          <a:lstStyle/>
          <a:p>
            <a:pPr>
              <a:defRPr/>
            </a:pPr>
            <a:r>
              <a:rPr lang="en-GB" b="1" dirty="0">
                <a:solidFill>
                  <a:schemeClr val="bg1">
                    <a:lumMod val="65000"/>
                  </a:schemeClr>
                </a:solidFill>
              </a:rPr>
              <a:t>  </a:t>
            </a:r>
            <a:r>
              <a:rPr lang="en-GB" sz="2800" dirty="0" err="1"/>
              <a:t>Leerlingbeschrijvingen</a:t>
            </a:r>
            <a:r>
              <a:rPr lang="en-GB" sz="2800" dirty="0"/>
              <a:t> </a:t>
            </a:r>
            <a:r>
              <a:rPr lang="en-GB" sz="2800" dirty="0" err="1" smtClean="0"/>
              <a:t>taal</a:t>
            </a:r>
            <a:endParaRPr lang="en-GB" sz="2800" dirty="0"/>
          </a:p>
        </p:txBody>
      </p:sp>
    </p:spTree>
    <p:extLst>
      <p:ext uri="{BB962C8B-B14F-4D97-AF65-F5344CB8AC3E}">
        <p14:creationId xmlns:p14="http://schemas.microsoft.com/office/powerpoint/2010/main" val="711112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p:txBody>
          <a:bodyPr>
            <a:normAutofit/>
          </a:bodyPr>
          <a:lstStyle/>
          <a:p>
            <a:pPr eaLnBrk="1" hangingPunct="1"/>
            <a:r>
              <a:rPr lang="nl-NL" altLang="nl-NL" sz="2000" dirty="0" smtClean="0"/>
              <a:t>Leerroute 2: Floor (12;5 jaar): tafelsommen zijn lastig!</a:t>
            </a:r>
            <a:br>
              <a:rPr lang="nl-NL" altLang="nl-NL" sz="2000" dirty="0" smtClean="0"/>
            </a:br>
            <a:r>
              <a:rPr lang="nl-NL" altLang="nl-NL" sz="2000" dirty="0" smtClean="0"/>
              <a:t>‘Tafels vind ik moeilijk. Die vergeet ik heel snel.</a:t>
            </a:r>
            <a:br>
              <a:rPr lang="nl-NL" altLang="nl-NL" sz="2000" dirty="0" smtClean="0"/>
            </a:br>
            <a:r>
              <a:rPr lang="nl-NL" altLang="nl-NL" sz="2000" dirty="0" smtClean="0"/>
              <a:t>Niet allemaal hoor,  7x3 is bijvoorbeeld wel makkelijk, en 5x7 ook, maar 6x7 wordt lastig’. </a:t>
            </a:r>
            <a:br>
              <a:rPr lang="nl-NL" altLang="nl-NL" sz="2000" dirty="0" smtClean="0"/>
            </a:br>
            <a:r>
              <a:rPr lang="nl-NL" altLang="nl-NL" sz="2000" dirty="0" smtClean="0"/>
              <a:t>	</a:t>
            </a:r>
          </a:p>
          <a:p>
            <a:pPr eaLnBrk="1" hangingPunct="1"/>
            <a:r>
              <a:rPr lang="nl-NL" altLang="nl-NL" sz="2000" dirty="0" smtClean="0"/>
              <a:t>Leerroute 3: begripsvorming vermenigvuldigen</a:t>
            </a:r>
            <a:br>
              <a:rPr lang="nl-NL" altLang="nl-NL" sz="2000" dirty="0" smtClean="0"/>
            </a:br>
            <a:r>
              <a:rPr lang="nl-NL" altLang="nl-NL" sz="2000" dirty="0" smtClean="0"/>
              <a:t>4 groepjes van 6 kinderen. Hoeveel kinderen? </a:t>
            </a:r>
            <a:br>
              <a:rPr lang="nl-NL" altLang="nl-NL" sz="2000" dirty="0" smtClean="0"/>
            </a:br>
            <a:r>
              <a:rPr lang="nl-NL" altLang="nl-NL" sz="2000" dirty="0" smtClean="0"/>
              <a:t>			</a:t>
            </a:r>
            <a:r>
              <a:rPr lang="nl-NL" altLang="nl-NL" sz="2000" dirty="0"/>
              <a:t>	</a:t>
            </a:r>
            <a:r>
              <a:rPr lang="nl-NL" altLang="nl-NL" sz="2000" dirty="0" smtClean="0"/>
              <a:t/>
            </a:r>
            <a:br>
              <a:rPr lang="nl-NL" altLang="nl-NL" sz="2000" dirty="0" smtClean="0"/>
            </a:br>
            <a:r>
              <a:rPr lang="nl-NL" altLang="nl-NL" sz="2000" dirty="0" smtClean="0"/>
              <a:t>				Peter (11;6 jaar):</a:t>
            </a:r>
            <a:br>
              <a:rPr lang="nl-NL" altLang="nl-NL" sz="2000" dirty="0" smtClean="0"/>
            </a:br>
            <a:r>
              <a:rPr lang="nl-NL" altLang="nl-NL" sz="2000" dirty="0" smtClean="0"/>
              <a:t>				‘Zes en zes is 12 (streep); </a:t>
            </a:r>
            <a:br>
              <a:rPr lang="nl-NL" altLang="nl-NL" sz="2000" dirty="0" smtClean="0"/>
            </a:br>
            <a:r>
              <a:rPr lang="nl-NL" altLang="nl-NL" sz="2000" dirty="0" smtClean="0"/>
              <a:t>				en zes is 13, 14, 15 ...18</a:t>
            </a:r>
          </a:p>
          <a:p>
            <a:pPr marL="0" indent="0" eaLnBrk="1" hangingPunct="1">
              <a:buNone/>
            </a:pPr>
            <a:r>
              <a:rPr lang="nl-NL" altLang="nl-NL" sz="2000" dirty="0" smtClean="0"/>
              <a:t>				(streep); en zes is 19, 20 ....24.’</a:t>
            </a:r>
          </a:p>
          <a:p>
            <a:pPr eaLnBrk="1" hangingPunct="1">
              <a:buFontTx/>
              <a:buNone/>
            </a:pPr>
            <a:r>
              <a:rPr lang="nl-NL" altLang="nl-NL" sz="2000" dirty="0" smtClean="0"/>
              <a:t>					</a:t>
            </a:r>
          </a:p>
          <a:p>
            <a:pPr eaLnBrk="1" hangingPunct="1"/>
            <a:endParaRPr lang="nl-NL" altLang="nl-NL" sz="2000" dirty="0" smtClean="0"/>
          </a:p>
          <a:p>
            <a:pPr eaLnBrk="1" hangingPunct="1"/>
            <a:endParaRPr lang="nl-NL" altLang="nl-NL" sz="2000" dirty="0" smtClean="0"/>
          </a:p>
        </p:txBody>
      </p:sp>
      <p:sp>
        <p:nvSpPr>
          <p:cNvPr id="12291" name="Rectangle 2"/>
          <p:cNvSpPr>
            <a:spLocks noGrp="1" noChangeArrowheads="1"/>
          </p:cNvSpPr>
          <p:nvPr>
            <p:ph type="title"/>
          </p:nvPr>
        </p:nvSpPr>
        <p:spPr/>
        <p:txBody>
          <a:bodyPr/>
          <a:lstStyle/>
          <a:p>
            <a:pPr algn="l" eaLnBrk="1" hangingPunct="1"/>
            <a:r>
              <a:rPr lang="nl-NL" altLang="nl-NL" sz="2800" dirty="0" err="1" smtClean="0"/>
              <a:t>Leerlingbeschrijvingen</a:t>
            </a:r>
            <a:r>
              <a:rPr lang="nl-NL" altLang="nl-NL" sz="2800" dirty="0" smtClean="0"/>
              <a:t> rekenen</a:t>
            </a:r>
            <a:endParaRPr lang="nl-NL" altLang="nl-NL" sz="1800" dirty="0" smtClean="0"/>
          </a:p>
        </p:txBody>
      </p:sp>
      <p:pic>
        <p:nvPicPr>
          <p:cNvPr id="12292" name="Picture 5" descr="piet 4 groepjes van 6"/>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940152" y="3140968"/>
            <a:ext cx="2982553" cy="1429737"/>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59752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rafik 2" descr="DSC_00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0"/>
            <a:ext cx="10244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6"/>
          <p:cNvSpPr txBox="1">
            <a:spLocks noChangeArrowheads="1"/>
          </p:cNvSpPr>
          <p:nvPr/>
        </p:nvSpPr>
        <p:spPr bwMode="auto">
          <a:xfrm>
            <a:off x="827088" y="765175"/>
            <a:ext cx="7416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50000"/>
              </a:spcBef>
              <a:buFontTx/>
              <a:buNone/>
            </a:pPr>
            <a:endParaRPr lang="nl-NL" altLang="nl-NL" sz="3600"/>
          </a:p>
          <a:p>
            <a:pPr>
              <a:spcBef>
                <a:spcPct val="50000"/>
              </a:spcBef>
              <a:buFontTx/>
              <a:buNone/>
            </a:pPr>
            <a:endParaRPr lang="nl-NL" altLang="nl-NL" sz="3600"/>
          </a:p>
        </p:txBody>
      </p:sp>
      <p:sp>
        <p:nvSpPr>
          <p:cNvPr id="15364" name="Text Box 7"/>
          <p:cNvSpPr txBox="1">
            <a:spLocks noChangeArrowheads="1"/>
          </p:cNvSpPr>
          <p:nvPr/>
        </p:nvSpPr>
        <p:spPr bwMode="auto">
          <a:xfrm>
            <a:off x="503238" y="4221088"/>
            <a:ext cx="7740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50000"/>
              </a:spcBef>
              <a:buFontTx/>
              <a:buNone/>
            </a:pPr>
            <a:r>
              <a:rPr lang="nl-NL" altLang="nl-NL" sz="3600" b="1" dirty="0" smtClean="0">
                <a:solidFill>
                  <a:schemeClr val="bg1"/>
                </a:solidFill>
              </a:rPr>
              <a:t>Passende perspectieven  - taal</a:t>
            </a:r>
            <a:endParaRPr lang="nl-NL" altLang="nl-NL" sz="3600" b="1" dirty="0">
              <a:solidFill>
                <a:schemeClr val="bg1"/>
              </a:solidFill>
            </a:endParaRPr>
          </a:p>
        </p:txBody>
      </p:sp>
    </p:spTree>
    <p:extLst>
      <p:ext uri="{BB962C8B-B14F-4D97-AF65-F5344CB8AC3E}">
        <p14:creationId xmlns:p14="http://schemas.microsoft.com/office/powerpoint/2010/main" val="91426554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323528" y="333375"/>
            <a:ext cx="8568952" cy="1150938"/>
          </a:xfrm>
        </p:spPr>
        <p:txBody>
          <a:bodyPr>
            <a:normAutofit/>
          </a:bodyPr>
          <a:lstStyle/>
          <a:p>
            <a:r>
              <a:rPr lang="nl-NL" altLang="nl-NL" sz="2800" dirty="0" smtClean="0"/>
              <a:t>Van referentieniveaus naar  Passende perspectieven - taal</a:t>
            </a:r>
          </a:p>
        </p:txBody>
      </p:sp>
      <p:sp>
        <p:nvSpPr>
          <p:cNvPr id="2" name="Tijdelijke aanduiding voor inhoud 1"/>
          <p:cNvSpPr>
            <a:spLocks noGrp="1"/>
          </p:cNvSpPr>
          <p:nvPr>
            <p:ph idx="1"/>
          </p:nvPr>
        </p:nvSpPr>
        <p:spPr>
          <a:xfrm>
            <a:off x="755576" y="1340768"/>
            <a:ext cx="7561262" cy="4535488"/>
          </a:xfrm>
        </p:spPr>
        <p:txBody>
          <a:bodyPr/>
          <a:lstStyle/>
          <a:p>
            <a:pPr marL="0" indent="0">
              <a:lnSpc>
                <a:spcPct val="90000"/>
              </a:lnSpc>
              <a:buFontTx/>
              <a:buNone/>
              <a:defRPr/>
            </a:pPr>
            <a:r>
              <a:rPr lang="nl-NL" sz="1600" dirty="0" smtClean="0">
                <a:cs typeface="+mn-cs"/>
              </a:rPr>
              <a:t>        </a:t>
            </a:r>
            <a:r>
              <a:rPr lang="nl-NL" sz="1800" dirty="0" smtClean="0"/>
              <a:t>Leerroute 1:</a:t>
            </a:r>
          </a:p>
          <a:p>
            <a:pPr lvl="1">
              <a:lnSpc>
                <a:spcPct val="90000"/>
              </a:lnSpc>
              <a:buFont typeface="Arial" panose="020B0604020202020204" pitchFamily="34" charset="0"/>
              <a:buChar char="•"/>
              <a:defRPr/>
            </a:pPr>
            <a:r>
              <a:rPr lang="nl-NL" sz="1800" dirty="0" smtClean="0"/>
              <a:t>Uitgangspunt: wat vraagt vervolgonderwijs? </a:t>
            </a:r>
          </a:p>
          <a:p>
            <a:pPr lvl="1">
              <a:lnSpc>
                <a:spcPct val="90000"/>
              </a:lnSpc>
              <a:buFont typeface="Arial" panose="020B0604020202020204" pitchFamily="34" charset="0"/>
              <a:buChar char="•"/>
              <a:defRPr/>
            </a:pPr>
            <a:r>
              <a:rPr lang="nl-NL" sz="1800" dirty="0" smtClean="0"/>
              <a:t>Minimaal 1F, streven naar 2F/1S</a:t>
            </a:r>
          </a:p>
          <a:p>
            <a:pPr lvl="1">
              <a:lnSpc>
                <a:spcPct val="90000"/>
              </a:lnSpc>
              <a:buFont typeface="Arial" panose="020B0604020202020204" pitchFamily="34" charset="0"/>
              <a:buChar char="•"/>
              <a:defRPr/>
            </a:pPr>
            <a:r>
              <a:rPr lang="nl-NL" sz="1800" dirty="0" smtClean="0"/>
              <a:t>Compensatie/dispensatie op specifieke onderdelen</a:t>
            </a:r>
          </a:p>
          <a:p>
            <a:pPr lvl="1">
              <a:lnSpc>
                <a:spcPct val="90000"/>
              </a:lnSpc>
              <a:buFont typeface="Arial" panose="020B0604020202020204" pitchFamily="34" charset="0"/>
              <a:buChar char="•"/>
              <a:defRPr/>
            </a:pPr>
            <a:endParaRPr lang="nl-NL" sz="1800" dirty="0" smtClean="0"/>
          </a:p>
          <a:p>
            <a:pPr marL="457200" lvl="1" indent="0">
              <a:lnSpc>
                <a:spcPct val="90000"/>
              </a:lnSpc>
              <a:buFontTx/>
              <a:buNone/>
              <a:defRPr/>
            </a:pPr>
            <a:r>
              <a:rPr lang="nl-NL" sz="1800" dirty="0" smtClean="0"/>
              <a:t>Leerroute 2: </a:t>
            </a:r>
          </a:p>
          <a:p>
            <a:pPr lvl="1">
              <a:lnSpc>
                <a:spcPct val="90000"/>
              </a:lnSpc>
              <a:buFont typeface="Arial" panose="020B0604020202020204" pitchFamily="34" charset="0"/>
              <a:buChar char="•"/>
              <a:defRPr/>
            </a:pPr>
            <a:r>
              <a:rPr lang="nl-NL" sz="1800" dirty="0" smtClean="0"/>
              <a:t>Gerichte aandacht 1F einde PO</a:t>
            </a:r>
          </a:p>
          <a:p>
            <a:pPr lvl="1">
              <a:lnSpc>
                <a:spcPct val="90000"/>
              </a:lnSpc>
              <a:buFont typeface="Arial" panose="020B0604020202020204" pitchFamily="34" charset="0"/>
              <a:buChar char="•"/>
              <a:defRPr/>
            </a:pPr>
            <a:r>
              <a:rPr lang="nl-NL" sz="1800" dirty="0" smtClean="0"/>
              <a:t>Prioriteit: inslijpen vaardigheden (technisch lezen, begrijpen wat er staat, proefwerkvragen beantwoorden etc.) </a:t>
            </a:r>
          </a:p>
          <a:p>
            <a:pPr lvl="1">
              <a:lnSpc>
                <a:spcPct val="90000"/>
              </a:lnSpc>
              <a:buFont typeface="Arial" panose="020B0604020202020204" pitchFamily="34" charset="0"/>
              <a:buChar char="•"/>
              <a:defRPr/>
            </a:pPr>
            <a:r>
              <a:rPr lang="nl-NL" sz="1800" dirty="0" smtClean="0"/>
              <a:t>Veel gerichte oefening </a:t>
            </a:r>
          </a:p>
          <a:p>
            <a:pPr lvl="1">
              <a:lnSpc>
                <a:spcPct val="90000"/>
              </a:lnSpc>
              <a:buFont typeface="Arial" panose="020B0604020202020204" pitchFamily="34" charset="0"/>
              <a:buChar char="•"/>
              <a:defRPr/>
            </a:pPr>
            <a:r>
              <a:rPr lang="nl-NL" sz="1800" dirty="0" smtClean="0"/>
              <a:t>Van 1F zijn enkele doelen afgevallen: eerst basisvaardigheden </a:t>
            </a:r>
          </a:p>
          <a:p>
            <a:pPr marL="0" indent="0">
              <a:lnSpc>
                <a:spcPct val="90000"/>
              </a:lnSpc>
              <a:buFontTx/>
              <a:buNone/>
              <a:defRPr/>
            </a:pPr>
            <a:endParaRPr lang="nl-NL" sz="1800" dirty="0"/>
          </a:p>
          <a:p>
            <a:pPr marL="0" indent="0">
              <a:lnSpc>
                <a:spcPct val="90000"/>
              </a:lnSpc>
              <a:buFontTx/>
              <a:buNone/>
              <a:defRPr/>
            </a:pPr>
            <a:r>
              <a:rPr lang="nl-NL" sz="1800" dirty="0" smtClean="0"/>
              <a:t>       Leerroute 3 </a:t>
            </a:r>
          </a:p>
          <a:p>
            <a:pPr lvl="1">
              <a:lnSpc>
                <a:spcPct val="90000"/>
              </a:lnSpc>
              <a:buFont typeface="Arial" panose="020B0604020202020204" pitchFamily="34" charset="0"/>
              <a:buChar char="•"/>
              <a:defRPr/>
            </a:pPr>
            <a:r>
              <a:rPr lang="nl-NL" sz="1800" dirty="0" smtClean="0"/>
              <a:t>Keuzes 1F: taalvaardigheden nodig voor </a:t>
            </a:r>
          </a:p>
          <a:p>
            <a:pPr marL="457200" lvl="1" indent="0">
              <a:lnSpc>
                <a:spcPct val="90000"/>
              </a:lnSpc>
              <a:buFontTx/>
              <a:buNone/>
              <a:defRPr/>
            </a:pPr>
            <a:r>
              <a:rPr lang="nl-NL" sz="1800" dirty="0"/>
              <a:t> </a:t>
            </a:r>
            <a:r>
              <a:rPr lang="nl-NL" sz="1800" dirty="0" smtClean="0"/>
              <a:t>    maatschappelijke zelfredzaamheid van leerlingen</a:t>
            </a:r>
          </a:p>
          <a:p>
            <a:pPr>
              <a:lnSpc>
                <a:spcPct val="90000"/>
              </a:lnSpc>
              <a:buFont typeface="Arial" panose="020B0604020202020204" pitchFamily="34" charset="0"/>
              <a:buChar char="•"/>
              <a:defRPr/>
            </a:pPr>
            <a:endParaRPr lang="nl-NL" sz="1600" dirty="0" smtClean="0">
              <a:cs typeface="+mn-cs"/>
            </a:endParaRPr>
          </a:p>
          <a:p>
            <a:pPr>
              <a:lnSpc>
                <a:spcPct val="90000"/>
              </a:lnSpc>
              <a:defRPr/>
            </a:pPr>
            <a:endParaRPr lang="nl-NL" sz="1600" dirty="0" smtClean="0">
              <a:cs typeface="+mn-cs"/>
            </a:endParaRPr>
          </a:p>
          <a:p>
            <a:pPr>
              <a:defRPr/>
            </a:pPr>
            <a:endParaRPr lang="nl-NL" dirty="0">
              <a:cs typeface="+mn-cs"/>
            </a:endParaRPr>
          </a:p>
        </p:txBody>
      </p:sp>
    </p:spTree>
    <p:extLst>
      <p:ext uri="{BB962C8B-B14F-4D97-AF65-F5344CB8AC3E}">
        <p14:creationId xmlns:p14="http://schemas.microsoft.com/office/powerpoint/2010/main" val="753186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972616" y="273646"/>
            <a:ext cx="7315200" cy="1143000"/>
          </a:xfrm>
        </p:spPr>
        <p:txBody>
          <a:bodyPr>
            <a:normAutofit/>
          </a:bodyPr>
          <a:lstStyle/>
          <a:p>
            <a:r>
              <a:rPr lang="nl-NL" altLang="nl-NL" sz="2800" dirty="0" smtClean="0"/>
              <a:t>Leerroutes taal</a:t>
            </a:r>
          </a:p>
        </p:txBody>
      </p:sp>
      <p:sp>
        <p:nvSpPr>
          <p:cNvPr id="30723" name="Tijdelijke aanduiding voor inhoud 2"/>
          <p:cNvSpPr>
            <a:spLocks noGrp="1"/>
          </p:cNvSpPr>
          <p:nvPr>
            <p:ph idx="1"/>
          </p:nvPr>
        </p:nvSpPr>
        <p:spPr>
          <a:xfrm>
            <a:off x="1043608" y="1700808"/>
            <a:ext cx="6534150" cy="3890962"/>
          </a:xfrm>
        </p:spPr>
        <p:txBody>
          <a:bodyPr/>
          <a:lstStyle/>
          <a:p>
            <a:pPr>
              <a:defRPr/>
            </a:pPr>
            <a:r>
              <a:rPr lang="nl-NL" sz="2000" dirty="0" smtClean="0"/>
              <a:t>Leercurves</a:t>
            </a:r>
          </a:p>
          <a:p>
            <a:pPr>
              <a:defRPr/>
            </a:pPr>
            <a:r>
              <a:rPr lang="nl-NL" sz="2000" dirty="0" smtClean="0"/>
              <a:t>Beheersingsdoelen</a:t>
            </a:r>
          </a:p>
          <a:p>
            <a:pPr>
              <a:defRPr/>
            </a:pPr>
            <a:r>
              <a:rPr lang="nl-NL" sz="2000" dirty="0" smtClean="0"/>
              <a:t>Cumulatief van opbouw</a:t>
            </a:r>
          </a:p>
          <a:p>
            <a:pPr>
              <a:defRPr/>
            </a:pPr>
            <a:r>
              <a:rPr lang="nl-NL" sz="2000" dirty="0" smtClean="0"/>
              <a:t>Plannen van onderwijs (vanaf groep 6)</a:t>
            </a:r>
          </a:p>
          <a:p>
            <a:pPr>
              <a:defRPr/>
            </a:pPr>
            <a:r>
              <a:rPr lang="nl-NL" sz="2000" dirty="0" smtClean="0"/>
              <a:t>Kenmerken van de taakuitvoering in relatie tot leerjaar, onderwerp en soort tekst</a:t>
            </a:r>
          </a:p>
          <a:p>
            <a:pPr marL="0" indent="0">
              <a:buFontTx/>
              <a:buNone/>
              <a:defRPr/>
            </a:pPr>
            <a:endParaRPr lang="nl-NL" dirty="0" smtClean="0"/>
          </a:p>
          <a:p>
            <a:pPr>
              <a:defRPr/>
            </a:pPr>
            <a:endParaRPr lang="nl-NL" dirty="0" smtClean="0"/>
          </a:p>
          <a:p>
            <a:pPr>
              <a:defRPr/>
            </a:pPr>
            <a:endParaRPr lang="nl-NL" dirty="0" smtClean="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196975"/>
            <a:ext cx="2495550"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934" y="4005064"/>
            <a:ext cx="5795962"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642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034463" cy="638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80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nl-NL" altLang="nl-NL" dirty="0" smtClean="0"/>
              <a:t>Inhoud t.b.v. studiedag Passende perspectieven (algemeen)</a:t>
            </a:r>
          </a:p>
        </p:txBody>
      </p:sp>
      <p:sp>
        <p:nvSpPr>
          <p:cNvPr id="4099" name="Rectangle 3"/>
          <p:cNvSpPr>
            <a:spLocks noGrp="1" noChangeArrowheads="1"/>
          </p:cNvSpPr>
          <p:nvPr>
            <p:ph idx="1"/>
          </p:nvPr>
        </p:nvSpPr>
        <p:spPr>
          <a:xfrm>
            <a:off x="457200" y="2322512"/>
            <a:ext cx="8229600" cy="4525963"/>
          </a:xfrm>
        </p:spPr>
        <p:txBody>
          <a:bodyPr/>
          <a:lstStyle/>
          <a:p>
            <a:pPr eaLnBrk="1" hangingPunct="1"/>
            <a:r>
              <a:rPr lang="nl-NL" altLang="nl-NL" sz="2400" dirty="0" smtClean="0"/>
              <a:t>Referentiekader en Passende perspectieven</a:t>
            </a:r>
          </a:p>
          <a:p>
            <a:pPr eaLnBrk="1" hangingPunct="1"/>
            <a:r>
              <a:rPr lang="nl-NL" altLang="nl-NL" sz="2400" dirty="0" smtClean="0"/>
              <a:t>Doel van Passende perspectieven</a:t>
            </a:r>
          </a:p>
          <a:p>
            <a:pPr eaLnBrk="1" hangingPunct="1"/>
            <a:r>
              <a:rPr lang="nl-NL" altLang="nl-NL" sz="2400" dirty="0" smtClean="0"/>
              <a:t>Over welke leerlingen hebben we het?</a:t>
            </a:r>
          </a:p>
          <a:p>
            <a:pPr eaLnBrk="1" hangingPunct="1"/>
            <a:r>
              <a:rPr lang="nl-NL" altLang="nl-NL" sz="2400" dirty="0" smtClean="0"/>
              <a:t>Passende perspectieven taal</a:t>
            </a:r>
          </a:p>
          <a:p>
            <a:pPr eaLnBrk="1" hangingPunct="1"/>
            <a:r>
              <a:rPr lang="nl-NL" altLang="nl-NL" sz="2400" dirty="0" smtClean="0"/>
              <a:t>Passende perspectieven rekenen</a:t>
            </a:r>
          </a:p>
          <a:p>
            <a:pPr eaLnBrk="1" hangingPunct="1"/>
            <a:r>
              <a:rPr lang="nl-NL" altLang="nl-NL" sz="2400" dirty="0" smtClean="0"/>
              <a:t>Implementatie traject Passende perspectieven</a:t>
            </a:r>
          </a:p>
          <a:p>
            <a:pPr eaLnBrk="1" hangingPunct="1">
              <a:buFontTx/>
              <a:buNone/>
            </a:pPr>
            <a:endParaRPr lang="nl-NL" altLang="nl-NL" sz="2000" dirty="0" smtClean="0"/>
          </a:p>
          <a:p>
            <a:pPr eaLnBrk="1" hangingPunct="1">
              <a:buFontTx/>
              <a:buNone/>
            </a:pPr>
            <a:endParaRPr lang="nl-NL" altLang="nl-NL" sz="2000" dirty="0" smtClean="0"/>
          </a:p>
        </p:txBody>
      </p:sp>
    </p:spTree>
    <p:extLst>
      <p:ext uri="{BB962C8B-B14F-4D97-AF65-F5344CB8AC3E}">
        <p14:creationId xmlns:p14="http://schemas.microsoft.com/office/powerpoint/2010/main" val="191361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88913"/>
            <a:ext cx="9115425" cy="637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26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15888"/>
            <a:ext cx="9013825"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22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474663"/>
            <a:ext cx="8613775"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64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04813"/>
            <a:ext cx="3205163"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itel 1"/>
          <p:cNvSpPr>
            <a:spLocks noGrp="1"/>
          </p:cNvSpPr>
          <p:nvPr>
            <p:ph type="title"/>
          </p:nvPr>
        </p:nvSpPr>
        <p:spPr>
          <a:xfrm>
            <a:off x="-972616" y="188640"/>
            <a:ext cx="7315200" cy="1143000"/>
          </a:xfrm>
        </p:spPr>
        <p:txBody>
          <a:bodyPr>
            <a:normAutofit/>
          </a:bodyPr>
          <a:lstStyle/>
          <a:p>
            <a:r>
              <a:rPr lang="nl-NL" altLang="nl-NL" sz="3200" dirty="0" smtClean="0"/>
              <a:t>Vergelijk leerroutes schrijven</a:t>
            </a:r>
          </a:p>
        </p:txBody>
      </p:sp>
      <p:sp>
        <p:nvSpPr>
          <p:cNvPr id="32771" name="Tijdelijke aanduiding voor inhoud 2"/>
          <p:cNvSpPr>
            <a:spLocks noGrp="1"/>
          </p:cNvSpPr>
          <p:nvPr>
            <p:ph idx="1"/>
          </p:nvPr>
        </p:nvSpPr>
        <p:spPr>
          <a:xfrm>
            <a:off x="395536" y="1452562"/>
            <a:ext cx="7253287" cy="4752975"/>
          </a:xfrm>
        </p:spPr>
        <p:txBody>
          <a:bodyPr>
            <a:normAutofit fontScale="62500" lnSpcReduction="20000"/>
          </a:bodyPr>
          <a:lstStyle/>
          <a:p>
            <a:pPr marL="0" indent="0">
              <a:buFontTx/>
              <a:buNone/>
              <a:defRPr/>
            </a:pPr>
            <a:r>
              <a:rPr lang="nl-NL" dirty="0" smtClean="0">
                <a:cs typeface="+mn-cs"/>
              </a:rPr>
              <a:t>Leerroute 1</a:t>
            </a:r>
          </a:p>
          <a:p>
            <a:pPr>
              <a:buFontTx/>
              <a:buChar char="-"/>
              <a:defRPr/>
            </a:pPr>
            <a:r>
              <a:rPr lang="nl-NL" dirty="0" smtClean="0">
                <a:cs typeface="+mn-cs"/>
              </a:rPr>
              <a:t>Verschil informeel/formeel hanteren</a:t>
            </a:r>
          </a:p>
          <a:p>
            <a:pPr>
              <a:buFontTx/>
              <a:buChar char="-"/>
              <a:defRPr/>
            </a:pPr>
            <a:r>
              <a:rPr lang="nl-NL" dirty="0" smtClean="0">
                <a:cs typeface="+mn-cs"/>
              </a:rPr>
              <a:t>Schrijfproducten zijn verzorgd: weinig </a:t>
            </a:r>
          </a:p>
          <a:p>
            <a:pPr>
              <a:buFontTx/>
              <a:buChar char="-"/>
              <a:defRPr/>
            </a:pPr>
            <a:r>
              <a:rPr lang="nl-NL" dirty="0" smtClean="0">
                <a:cs typeface="+mn-cs"/>
              </a:rPr>
              <a:t>tot geen spel- grammatica en interpunctiefouten</a:t>
            </a:r>
          </a:p>
          <a:p>
            <a:pPr marL="0" indent="0">
              <a:buFontTx/>
              <a:buNone/>
              <a:defRPr/>
            </a:pPr>
            <a:endParaRPr lang="nl-NL" dirty="0" smtClean="0">
              <a:cs typeface="+mn-cs"/>
            </a:endParaRPr>
          </a:p>
          <a:p>
            <a:pPr marL="0" indent="0">
              <a:buFontTx/>
              <a:buNone/>
              <a:defRPr/>
            </a:pPr>
            <a:r>
              <a:rPr lang="nl-NL" dirty="0" smtClean="0">
                <a:cs typeface="+mn-cs"/>
              </a:rPr>
              <a:t>Leerroute 2</a:t>
            </a:r>
          </a:p>
          <a:p>
            <a:pPr>
              <a:defRPr/>
            </a:pPr>
            <a:r>
              <a:rPr lang="nl-NL" dirty="0">
                <a:cs typeface="+mn-cs"/>
              </a:rPr>
              <a:t>Informatie zodanig ordenen dat de lezer de gedachtegang kan volgen</a:t>
            </a:r>
          </a:p>
          <a:p>
            <a:pPr>
              <a:defRPr/>
            </a:pPr>
            <a:r>
              <a:rPr lang="nl-NL" dirty="0">
                <a:cs typeface="+mn-cs"/>
              </a:rPr>
              <a:t>Enige samenhang in tekst aanbrengen</a:t>
            </a:r>
          </a:p>
          <a:p>
            <a:pPr>
              <a:defRPr/>
            </a:pPr>
            <a:r>
              <a:rPr lang="nl-NL" dirty="0">
                <a:cs typeface="+mn-cs"/>
              </a:rPr>
              <a:t>Redelijk accuraat gebruik van </a:t>
            </a:r>
            <a:r>
              <a:rPr lang="nl-NL" dirty="0" smtClean="0">
                <a:cs typeface="+mn-cs"/>
              </a:rPr>
              <a:t>eenvoudige </a:t>
            </a:r>
            <a:r>
              <a:rPr lang="nl-NL" dirty="0">
                <a:cs typeface="+mn-cs"/>
              </a:rPr>
              <a:t>zinsconstructies</a:t>
            </a:r>
          </a:p>
          <a:p>
            <a:pPr marL="0" indent="0">
              <a:buFontTx/>
              <a:buNone/>
              <a:defRPr/>
            </a:pPr>
            <a:endParaRPr lang="nl-NL" dirty="0" smtClean="0">
              <a:cs typeface="+mn-cs"/>
            </a:endParaRPr>
          </a:p>
          <a:p>
            <a:pPr marL="0" indent="0">
              <a:buFontTx/>
              <a:buNone/>
              <a:defRPr/>
            </a:pPr>
            <a:r>
              <a:rPr lang="nl-NL" dirty="0" smtClean="0">
                <a:cs typeface="+mn-cs"/>
              </a:rPr>
              <a:t>Leerroute 3</a:t>
            </a:r>
          </a:p>
          <a:p>
            <a:pPr>
              <a:defRPr/>
            </a:pPr>
            <a:r>
              <a:rPr lang="nl-NL" dirty="0" smtClean="0">
                <a:cs typeface="+mn-cs"/>
              </a:rPr>
              <a:t>Leesbare </a:t>
            </a:r>
            <a:r>
              <a:rPr lang="nl-NL" dirty="0">
                <a:cs typeface="+mn-cs"/>
              </a:rPr>
              <a:t>berichtjes aan familie, vrienden en bekenden</a:t>
            </a:r>
          </a:p>
          <a:p>
            <a:pPr>
              <a:defRPr/>
            </a:pPr>
            <a:r>
              <a:rPr lang="nl-NL" dirty="0">
                <a:cs typeface="+mn-cs"/>
              </a:rPr>
              <a:t>Correspondentie, formulieren invullen, berichten schrijven</a:t>
            </a:r>
          </a:p>
          <a:p>
            <a:pPr>
              <a:defRPr/>
            </a:pPr>
            <a:r>
              <a:rPr lang="nl-NL" dirty="0">
                <a:cs typeface="+mn-cs"/>
              </a:rPr>
              <a:t>Taalverzorging staat ten diensten van functionaliteit</a:t>
            </a:r>
          </a:p>
        </p:txBody>
      </p:sp>
    </p:spTree>
    <p:extLst>
      <p:ext uri="{BB962C8B-B14F-4D97-AF65-F5344CB8AC3E}">
        <p14:creationId xmlns:p14="http://schemas.microsoft.com/office/powerpoint/2010/main" val="4009978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Relatie spelling en schrijven</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03377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rafik 2" descr="DSC_00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0"/>
            <a:ext cx="10244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6"/>
          <p:cNvSpPr txBox="1">
            <a:spLocks noChangeArrowheads="1"/>
          </p:cNvSpPr>
          <p:nvPr/>
        </p:nvSpPr>
        <p:spPr bwMode="auto">
          <a:xfrm>
            <a:off x="827088" y="765175"/>
            <a:ext cx="7416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50000"/>
              </a:spcBef>
              <a:buFontTx/>
              <a:buNone/>
            </a:pPr>
            <a:endParaRPr lang="nl-NL" altLang="nl-NL" sz="3600"/>
          </a:p>
          <a:p>
            <a:pPr>
              <a:spcBef>
                <a:spcPct val="50000"/>
              </a:spcBef>
              <a:buFontTx/>
              <a:buNone/>
            </a:pPr>
            <a:endParaRPr lang="nl-NL" altLang="nl-NL" sz="3600"/>
          </a:p>
        </p:txBody>
      </p:sp>
      <p:sp>
        <p:nvSpPr>
          <p:cNvPr id="15364" name="Text Box 7"/>
          <p:cNvSpPr txBox="1">
            <a:spLocks noChangeArrowheads="1"/>
          </p:cNvSpPr>
          <p:nvPr/>
        </p:nvSpPr>
        <p:spPr bwMode="auto">
          <a:xfrm>
            <a:off x="151606" y="4221088"/>
            <a:ext cx="7740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50000"/>
              </a:spcBef>
              <a:buFontTx/>
              <a:buNone/>
            </a:pPr>
            <a:r>
              <a:rPr lang="nl-NL" altLang="nl-NL" sz="3600" b="1" dirty="0" smtClean="0">
                <a:solidFill>
                  <a:schemeClr val="bg1"/>
                </a:solidFill>
              </a:rPr>
              <a:t>Passende perspectieven - rekenen</a:t>
            </a:r>
            <a:endParaRPr lang="nl-NL" altLang="nl-NL" sz="3600" b="1" dirty="0">
              <a:solidFill>
                <a:schemeClr val="bg1"/>
              </a:solidFill>
            </a:endParaRPr>
          </a:p>
        </p:txBody>
      </p:sp>
    </p:spTree>
    <p:extLst>
      <p:ext uri="{BB962C8B-B14F-4D97-AF65-F5344CB8AC3E}">
        <p14:creationId xmlns:p14="http://schemas.microsoft.com/office/powerpoint/2010/main" val="113038830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idx="4294967295"/>
          </p:nvPr>
        </p:nvSpPr>
        <p:spPr>
          <a:xfrm>
            <a:off x="-972616" y="692150"/>
            <a:ext cx="7315200" cy="1143000"/>
          </a:xfrm>
        </p:spPr>
        <p:txBody>
          <a:bodyPr>
            <a:normAutofit/>
          </a:bodyPr>
          <a:lstStyle/>
          <a:p>
            <a:pPr eaLnBrk="1" hangingPunct="1"/>
            <a:r>
              <a:rPr lang="nl-NL" altLang="nl-NL" sz="2800" dirty="0" smtClean="0"/>
              <a:t>Keuzes in doelen: rekenen</a:t>
            </a:r>
          </a:p>
        </p:txBody>
      </p:sp>
      <p:sp>
        <p:nvSpPr>
          <p:cNvPr id="25603" name="Tijdelijke aanduiding voor inhoud 1"/>
          <p:cNvSpPr>
            <a:spLocks noGrp="1"/>
          </p:cNvSpPr>
          <p:nvPr>
            <p:ph idx="4294967295"/>
          </p:nvPr>
        </p:nvSpPr>
        <p:spPr>
          <a:xfrm>
            <a:off x="581025" y="1981200"/>
            <a:ext cx="7162800" cy="4114800"/>
          </a:xfrm>
        </p:spPr>
        <p:txBody>
          <a:bodyPr/>
          <a:lstStyle/>
          <a:p>
            <a:r>
              <a:rPr lang="nl-NL" altLang="nl-NL" sz="2400" dirty="0" smtClean="0"/>
              <a:t>Op basis van de ijsbergmetafoor</a:t>
            </a:r>
          </a:p>
          <a:p>
            <a:r>
              <a:rPr lang="nl-NL" altLang="nl-NL" sz="2400" dirty="0" smtClean="0"/>
              <a:t>Selecteren op basis van handelingsniveau en strategiegebruik</a:t>
            </a:r>
          </a:p>
          <a:p>
            <a:r>
              <a:rPr lang="nl-NL" altLang="nl-NL" sz="2400" dirty="0" smtClean="0"/>
              <a:t>Leidend tot doelenlijsten en overzichten </a:t>
            </a:r>
          </a:p>
          <a:p>
            <a:pPr marL="0" indent="0">
              <a:buNone/>
            </a:pPr>
            <a:r>
              <a:rPr lang="nl-NL" altLang="nl-NL" sz="2400" dirty="0" smtClean="0"/>
              <a:t>     van leerroutes</a:t>
            </a:r>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t="7011" b="6250"/>
          <a:stretch>
            <a:fillRect/>
          </a:stretch>
        </p:blipFill>
        <p:spPr bwMode="auto">
          <a:xfrm>
            <a:off x="6090171" y="332656"/>
            <a:ext cx="2995612"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12500" t="18994" r="27209" b="14844"/>
          <a:stretch>
            <a:fillRect/>
          </a:stretch>
        </p:blipFill>
        <p:spPr bwMode="auto">
          <a:xfrm>
            <a:off x="6134620" y="3284984"/>
            <a:ext cx="295116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4" name="Afbeelding 92"/>
          <p:cNvPicPr>
            <a:picLocks noChangeAspect="1" noChangeArrowheads="1"/>
          </p:cNvPicPr>
          <p:nvPr/>
        </p:nvPicPr>
        <p:blipFill>
          <a:blip r:embed="rId5" cstate="print">
            <a:extLst>
              <a:ext uri="{28A0092B-C50C-407E-A947-70E740481C1C}">
                <a14:useLocalDpi xmlns:a14="http://schemas.microsoft.com/office/drawing/2010/main" val="0"/>
              </a:ext>
            </a:extLst>
          </a:blip>
          <a:srcRect l="18425" t="11516" r="29056" b="42188"/>
          <a:stretch>
            <a:fillRect/>
          </a:stretch>
        </p:blipFill>
        <p:spPr bwMode="auto">
          <a:xfrm>
            <a:off x="3131840" y="3873103"/>
            <a:ext cx="2686050" cy="18923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90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l="10938" t="3125" r="6250" b="9375"/>
          <a:stretch>
            <a:fillRect/>
          </a:stretch>
        </p:blipFill>
        <p:spPr bwMode="auto">
          <a:xfrm>
            <a:off x="323528" y="0"/>
            <a:ext cx="44958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l="10156" t="5208" r="4688" b="8333"/>
          <a:stretch>
            <a:fillRect/>
          </a:stretch>
        </p:blipFill>
        <p:spPr bwMode="auto">
          <a:xfrm>
            <a:off x="4800600" y="3284984"/>
            <a:ext cx="4343400" cy="330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4"/>
          <p:cNvSpPr txBox="1">
            <a:spLocks noChangeArrowheads="1"/>
          </p:cNvSpPr>
          <p:nvPr/>
        </p:nvSpPr>
        <p:spPr bwMode="auto">
          <a:xfrm>
            <a:off x="5165725" y="925513"/>
            <a:ext cx="31765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eaLnBrk="1" hangingPunct="1">
              <a:spcBef>
                <a:spcPct val="0"/>
              </a:spcBef>
              <a:buFontTx/>
              <a:buNone/>
            </a:pPr>
            <a:r>
              <a:rPr lang="en-US" altLang="nl-NL" sz="2000" baseline="0">
                <a:ea typeface="Geneva" pitchFamily="1" charset="-128"/>
              </a:rPr>
              <a:t>Alles tot op het meest</a:t>
            </a:r>
          </a:p>
          <a:p>
            <a:pPr eaLnBrk="1" hangingPunct="1">
              <a:spcBef>
                <a:spcPct val="0"/>
              </a:spcBef>
              <a:buFontTx/>
              <a:buNone/>
            </a:pPr>
            <a:r>
              <a:rPr lang="en-US" altLang="nl-NL" sz="2000" baseline="0">
                <a:ea typeface="Geneva" pitchFamily="1" charset="-128"/>
              </a:rPr>
              <a:t>formele niveau aanbieden;</a:t>
            </a:r>
          </a:p>
          <a:p>
            <a:pPr eaLnBrk="1" hangingPunct="1">
              <a:spcBef>
                <a:spcPct val="0"/>
              </a:spcBef>
              <a:buFontTx/>
              <a:buNone/>
            </a:pPr>
            <a:r>
              <a:rPr lang="en-US" altLang="nl-NL" sz="2000" baseline="0">
                <a:ea typeface="Geneva" pitchFamily="1" charset="-128"/>
              </a:rPr>
              <a:t>Niet alle domeinen</a:t>
            </a:r>
            <a:r>
              <a:rPr lang="en-US" altLang="nl-NL" baseline="0">
                <a:latin typeface="Times New Roman" pitchFamily="18" charset="0"/>
                <a:ea typeface="Geneva" pitchFamily="1" charset="-128"/>
              </a:rPr>
              <a:t> </a:t>
            </a:r>
            <a:endParaRPr lang="en-GB" altLang="nl-NL" baseline="0">
              <a:latin typeface="Times New Roman" pitchFamily="18" charset="0"/>
              <a:ea typeface="Geneva" pitchFamily="1" charset="-128"/>
            </a:endParaRPr>
          </a:p>
        </p:txBody>
      </p:sp>
      <p:sp>
        <p:nvSpPr>
          <p:cNvPr id="26629" name="Text Box 5"/>
          <p:cNvSpPr txBox="1">
            <a:spLocks noChangeArrowheads="1"/>
          </p:cNvSpPr>
          <p:nvPr/>
        </p:nvSpPr>
        <p:spPr bwMode="auto">
          <a:xfrm>
            <a:off x="609600" y="4419600"/>
            <a:ext cx="3695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eaLnBrk="1" hangingPunct="1">
              <a:spcBef>
                <a:spcPct val="0"/>
              </a:spcBef>
              <a:buFontTx/>
              <a:buNone/>
            </a:pPr>
            <a:r>
              <a:rPr lang="en-US" altLang="nl-NL" sz="2000" baseline="0">
                <a:ea typeface="Geneva" pitchFamily="1" charset="-128"/>
              </a:rPr>
              <a:t>Keuzes maken, minder formeel</a:t>
            </a:r>
          </a:p>
          <a:p>
            <a:pPr eaLnBrk="1" hangingPunct="1">
              <a:spcBef>
                <a:spcPct val="0"/>
              </a:spcBef>
              <a:buFontTx/>
              <a:buNone/>
            </a:pPr>
            <a:r>
              <a:rPr lang="en-US" altLang="nl-NL" sz="2000" baseline="0">
                <a:ea typeface="Geneva" pitchFamily="1" charset="-128"/>
              </a:rPr>
              <a:t>maar wel alle domeinen</a:t>
            </a:r>
            <a:endParaRPr lang="en-GB" altLang="nl-NL" sz="2000" baseline="0">
              <a:ea typeface="Geneva" pitchFamily="1" charset="-128"/>
            </a:endParaRPr>
          </a:p>
        </p:txBody>
      </p:sp>
    </p:spTree>
    <p:extLst>
      <p:ext uri="{BB962C8B-B14F-4D97-AF65-F5344CB8AC3E}">
        <p14:creationId xmlns:p14="http://schemas.microsoft.com/office/powerpoint/2010/main" val="1764977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396552" y="476672"/>
            <a:ext cx="7315200" cy="1143000"/>
          </a:xfrm>
        </p:spPr>
        <p:txBody>
          <a:bodyPr>
            <a:normAutofit/>
          </a:bodyPr>
          <a:lstStyle/>
          <a:p>
            <a:r>
              <a:rPr lang="nl-NL" altLang="nl-NL" sz="2800" dirty="0" smtClean="0"/>
              <a:t>Drieslagmodel (ERWD)</a:t>
            </a:r>
          </a:p>
        </p:txBody>
      </p:sp>
      <p:pic>
        <p:nvPicPr>
          <p:cNvPr id="27651"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352550" y="1474788"/>
            <a:ext cx="5143500" cy="4114800"/>
          </a:xfrm>
        </p:spPr>
      </p:pic>
      <p:pic>
        <p:nvPicPr>
          <p:cNvPr id="168964" name="Picture 4" descr="rekenmachine-t81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5589588"/>
            <a:ext cx="869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0057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1260648" y="332656"/>
            <a:ext cx="8229600" cy="1143000"/>
          </a:xfrm>
        </p:spPr>
        <p:txBody>
          <a:bodyPr>
            <a:normAutofit/>
          </a:bodyPr>
          <a:lstStyle/>
          <a:p>
            <a:r>
              <a:rPr lang="nl-NL" altLang="nl-NL" sz="2800" dirty="0" smtClean="0"/>
              <a:t>Handelingsmodel (ERWD)</a:t>
            </a:r>
          </a:p>
        </p:txBody>
      </p:sp>
      <p:pic>
        <p:nvPicPr>
          <p:cNvPr id="28675"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170453"/>
            <a:ext cx="7886700" cy="3661681"/>
          </a:xfrm>
        </p:spPr>
      </p:pic>
    </p:spTree>
    <p:extLst>
      <p:ext uri="{BB962C8B-B14F-4D97-AF65-F5344CB8AC3E}">
        <p14:creationId xmlns:p14="http://schemas.microsoft.com/office/powerpoint/2010/main" val="3773074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Leerplan-spinnenwe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2" y="1412776"/>
            <a:ext cx="640873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Grp="1" noChangeArrowheads="1"/>
          </p:cNvSpPr>
          <p:nvPr>
            <p:ph type="title"/>
          </p:nvPr>
        </p:nvSpPr>
        <p:spPr>
          <a:xfrm>
            <a:off x="-468560" y="404664"/>
            <a:ext cx="7315200" cy="752475"/>
          </a:xfrm>
        </p:spPr>
        <p:txBody>
          <a:bodyPr>
            <a:normAutofit fontScale="90000"/>
          </a:bodyPr>
          <a:lstStyle/>
          <a:p>
            <a:pPr>
              <a:defRPr/>
            </a:pPr>
            <a:r>
              <a:rPr lang="nl-NL" dirty="0" smtClean="0">
                <a:cs typeface="+mj-cs"/>
              </a:rPr>
              <a:t>SLO en leerplannen</a:t>
            </a:r>
          </a:p>
        </p:txBody>
      </p:sp>
      <p:sp>
        <p:nvSpPr>
          <p:cNvPr id="2" name="Tekstvak 1"/>
          <p:cNvSpPr txBox="1"/>
          <p:nvPr/>
        </p:nvSpPr>
        <p:spPr>
          <a:xfrm>
            <a:off x="5292725" y="1228725"/>
            <a:ext cx="2232025" cy="830263"/>
          </a:xfrm>
          <a:prstGeom prst="rect">
            <a:avLst/>
          </a:prstGeom>
          <a:noFill/>
          <a:ln w="38100">
            <a:solidFill>
              <a:srgbClr val="CC3399"/>
            </a:solidFill>
          </a:ln>
        </p:spPr>
        <p:txBody>
          <a:bodyPr>
            <a:spAutoFit/>
          </a:bodyPr>
          <a:lstStyle/>
          <a:p>
            <a:pPr>
              <a:defRPr/>
            </a:pPr>
            <a:r>
              <a:rPr lang="nl-NL" b="1" dirty="0">
                <a:solidFill>
                  <a:schemeClr val="bg1">
                    <a:lumMod val="50000"/>
                  </a:schemeClr>
                </a:solidFill>
                <a:ea typeface="Osaka" pitchFamily="1" charset="-128"/>
              </a:rPr>
              <a:t>Het referentiekader taal en rekenen</a:t>
            </a:r>
          </a:p>
          <a:p>
            <a:pPr>
              <a:defRPr/>
            </a:pPr>
            <a:endParaRPr lang="nl-NL" b="1" dirty="0">
              <a:solidFill>
                <a:schemeClr val="bg1">
                  <a:lumMod val="50000"/>
                </a:schemeClr>
              </a:solidFill>
              <a:ea typeface="Osaka" pitchFamily="1" charset="-128"/>
            </a:endParaRPr>
          </a:p>
        </p:txBody>
      </p:sp>
    </p:spTree>
    <p:extLst>
      <p:ext uri="{BB962C8B-B14F-4D97-AF65-F5344CB8AC3E}">
        <p14:creationId xmlns:p14="http://schemas.microsoft.com/office/powerpoint/2010/main" val="314756878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3">
            <a:extLst>
              <a:ext uri="{28A0092B-C50C-407E-A947-70E740481C1C}">
                <a14:useLocalDpi xmlns:a14="http://schemas.microsoft.com/office/drawing/2010/main" val="0"/>
              </a:ext>
            </a:extLst>
          </a:blip>
          <a:srcRect l="12500" t="18994" r="27209" b="14844"/>
          <a:stretch>
            <a:fillRect/>
          </a:stretch>
        </p:blipFill>
        <p:spPr bwMode="auto">
          <a:xfrm>
            <a:off x="684213" y="-157163"/>
            <a:ext cx="7991475" cy="701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243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l="12500" t="14844" r="26967" b="18994"/>
          <a:stretch>
            <a:fillRect/>
          </a:stretch>
        </p:blipFill>
        <p:spPr bwMode="auto">
          <a:xfrm>
            <a:off x="900113" y="0"/>
            <a:ext cx="78486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43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388" name="Group 148"/>
          <p:cNvGraphicFramePr>
            <a:graphicFrameLocks noGrp="1"/>
          </p:cNvGraphicFramePr>
          <p:nvPr>
            <p:ph type="tbl" idx="4294967295"/>
            <p:extLst>
              <p:ext uri="{D42A27DB-BD31-4B8C-83A1-F6EECF244321}">
                <p14:modId xmlns:p14="http://schemas.microsoft.com/office/powerpoint/2010/main" val="1983352509"/>
              </p:ext>
            </p:extLst>
          </p:nvPr>
        </p:nvGraphicFramePr>
        <p:xfrm>
          <a:off x="1475656" y="332656"/>
          <a:ext cx="6245225" cy="5810972"/>
        </p:xfrm>
        <a:graphic>
          <a:graphicData uri="http://schemas.openxmlformats.org/drawingml/2006/table">
            <a:tbl>
              <a:tblPr/>
              <a:tblGrid>
                <a:gridCol w="576263"/>
                <a:gridCol w="558800"/>
                <a:gridCol w="568325"/>
                <a:gridCol w="568325"/>
                <a:gridCol w="566737"/>
                <a:gridCol w="568325"/>
                <a:gridCol w="566738"/>
                <a:gridCol w="568325"/>
                <a:gridCol w="568325"/>
                <a:gridCol w="568325"/>
                <a:gridCol w="566737"/>
              </a:tblGrid>
              <a:tr h="7023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27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834549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66" name="Group 2"/>
          <p:cNvGraphicFramePr>
            <a:graphicFrameLocks noGrp="1"/>
          </p:cNvGraphicFramePr>
          <p:nvPr>
            <p:ph type="tbl" idx="4294967295"/>
            <p:extLst>
              <p:ext uri="{D42A27DB-BD31-4B8C-83A1-F6EECF244321}">
                <p14:modId xmlns:p14="http://schemas.microsoft.com/office/powerpoint/2010/main" val="1725554658"/>
              </p:ext>
            </p:extLst>
          </p:nvPr>
        </p:nvGraphicFramePr>
        <p:xfrm>
          <a:off x="1403648" y="332656"/>
          <a:ext cx="6245225" cy="5702303"/>
        </p:xfrm>
        <a:graphic>
          <a:graphicData uri="http://schemas.openxmlformats.org/drawingml/2006/table">
            <a:tbl>
              <a:tblPr/>
              <a:tblGrid>
                <a:gridCol w="566738"/>
                <a:gridCol w="568325"/>
                <a:gridCol w="568325"/>
                <a:gridCol w="568325"/>
                <a:gridCol w="566737"/>
                <a:gridCol w="568325"/>
                <a:gridCol w="566738"/>
                <a:gridCol w="568325"/>
                <a:gridCol w="568325"/>
                <a:gridCol w="568325"/>
                <a:gridCol w="566737"/>
              </a:tblGrid>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27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03412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Group 2"/>
          <p:cNvGraphicFramePr>
            <a:graphicFrameLocks noGrp="1"/>
          </p:cNvGraphicFramePr>
          <p:nvPr>
            <p:ph type="tbl" idx="4294967295"/>
            <p:extLst>
              <p:ext uri="{D42A27DB-BD31-4B8C-83A1-F6EECF244321}">
                <p14:modId xmlns:p14="http://schemas.microsoft.com/office/powerpoint/2010/main" val="2849482499"/>
              </p:ext>
            </p:extLst>
          </p:nvPr>
        </p:nvGraphicFramePr>
        <p:xfrm>
          <a:off x="1403648" y="391316"/>
          <a:ext cx="6245225" cy="5702303"/>
        </p:xfrm>
        <a:graphic>
          <a:graphicData uri="http://schemas.openxmlformats.org/drawingml/2006/table">
            <a:tbl>
              <a:tblPr/>
              <a:tblGrid>
                <a:gridCol w="566738"/>
                <a:gridCol w="568325"/>
                <a:gridCol w="568325"/>
                <a:gridCol w="528860"/>
                <a:gridCol w="606202"/>
                <a:gridCol w="568325"/>
                <a:gridCol w="566738"/>
                <a:gridCol w="568325"/>
                <a:gridCol w="568325"/>
                <a:gridCol w="568325"/>
                <a:gridCol w="566737"/>
              </a:tblGrid>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pitchFamily="34" charset="0"/>
                          <a:ea typeface="Osaka" pitchFamily="1" charset="-128"/>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27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66"/>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99"/>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99"/>
                    </a:solidFill>
                  </a:tcPr>
                </a:tc>
              </a:tr>
              <a:tr h="595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99"/>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99"/>
                    </a:solidFill>
                  </a:tcPr>
                </a:tc>
              </a:tr>
              <a:tr h="511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600" b="0" i="0" u="none" strike="noStrike" cap="none" normalizeH="0" baseline="0" smtClean="0">
                          <a:ln>
                            <a:noFill/>
                          </a:ln>
                          <a:solidFill>
                            <a:schemeClr val="tx1"/>
                          </a:solidFill>
                          <a:effectLst/>
                          <a:latin typeface="Arial" pitchFamily="34" charset="0"/>
                          <a:ea typeface="Osaka" pitchFamily="1"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600" b="0" i="0" u="none" strike="noStrike" cap="none" normalizeH="0" baseline="0" dirty="0" smtClean="0">
                        <a:ln>
                          <a:noFill/>
                        </a:ln>
                        <a:solidFill>
                          <a:schemeClr val="tx1"/>
                        </a:solidFill>
                        <a:effectLst/>
                        <a:latin typeface="Arial" pitchFamily="34" charset="0"/>
                        <a:ea typeface="Osaka"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r>
            </a:tbl>
          </a:graphicData>
        </a:graphic>
      </p:graphicFrame>
      <p:sp>
        <p:nvSpPr>
          <p:cNvPr id="33940" name="AutoShape 148">
            <a:hlinkClick r:id="rId3" action="ppaction://hlinksldjump" highlightClick="1"/>
          </p:cNvPr>
          <p:cNvSpPr>
            <a:spLocks noChangeArrowheads="1"/>
          </p:cNvSpPr>
          <p:nvPr/>
        </p:nvSpPr>
        <p:spPr bwMode="auto">
          <a:xfrm>
            <a:off x="468313" y="5805488"/>
            <a:ext cx="504825" cy="576262"/>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0"/>
              </a:spcBef>
              <a:buFontTx/>
              <a:buNone/>
            </a:pPr>
            <a:endParaRPr lang="nl-NL" altLang="nl-NL">
              <a:ea typeface="Geneva" pitchFamily="1" charset="-128"/>
            </a:endParaRPr>
          </a:p>
        </p:txBody>
      </p:sp>
    </p:spTree>
    <p:extLst>
      <p:ext uri="{BB962C8B-B14F-4D97-AF65-F5344CB8AC3E}">
        <p14:creationId xmlns:p14="http://schemas.microsoft.com/office/powerpoint/2010/main" val="118787586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l="27760" t="31755" r="23216" b="28369"/>
          <a:stretch>
            <a:fillRect/>
          </a:stretch>
        </p:blipFill>
        <p:spPr bwMode="auto">
          <a:xfrm>
            <a:off x="-53653" y="0"/>
            <a:ext cx="9180513" cy="597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473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96552" y="609600"/>
            <a:ext cx="7315200" cy="1143000"/>
          </a:xfrm>
        </p:spPr>
        <p:txBody>
          <a:bodyPr>
            <a:normAutofit/>
          </a:bodyPr>
          <a:lstStyle/>
          <a:p>
            <a:r>
              <a:rPr lang="nl-NL" altLang="nl-NL" sz="2800" dirty="0" smtClean="0"/>
              <a:t>Overzichten en doelenlijsten</a:t>
            </a:r>
          </a:p>
        </p:txBody>
      </p:sp>
      <p:pic>
        <p:nvPicPr>
          <p:cNvPr id="35843" name="Afbeelding 92"/>
          <p:cNvPicPr>
            <a:picLocks noChangeAspect="1" noChangeArrowheads="1"/>
          </p:cNvPicPr>
          <p:nvPr/>
        </p:nvPicPr>
        <p:blipFill>
          <a:blip r:embed="rId3" cstate="print">
            <a:extLst>
              <a:ext uri="{28A0092B-C50C-407E-A947-70E740481C1C}">
                <a14:useLocalDpi xmlns:a14="http://schemas.microsoft.com/office/drawing/2010/main" val="0"/>
              </a:ext>
            </a:extLst>
          </a:blip>
          <a:srcRect l="18425" t="11516" r="29056" b="42188"/>
          <a:stretch>
            <a:fillRect/>
          </a:stretch>
        </p:blipFill>
        <p:spPr bwMode="auto">
          <a:xfrm>
            <a:off x="1403350" y="2001838"/>
            <a:ext cx="2686050" cy="18923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5844" name="AutoShape 94"/>
          <p:cNvSpPr>
            <a:spLocks noChangeArrowheads="1"/>
          </p:cNvSpPr>
          <p:nvPr/>
        </p:nvSpPr>
        <p:spPr bwMode="auto">
          <a:xfrm>
            <a:off x="4090988" y="2932113"/>
            <a:ext cx="914400" cy="228600"/>
          </a:xfrm>
          <a:prstGeom prst="leftRightArrow">
            <a:avLst>
              <a:gd name="adj1" fmla="val 50000"/>
              <a:gd name="adj2" fmla="val 80000"/>
            </a:avLst>
          </a:prstGeom>
          <a:solidFill>
            <a:srgbClr val="FFFFFF"/>
          </a:solidFill>
          <a:ln w="9525">
            <a:solidFill>
              <a:srgbClr val="C0C0C0"/>
            </a:solidFill>
            <a:miter lim="800000"/>
            <a:headEnd/>
            <a:tailEnd/>
          </a:ln>
        </p:spPr>
        <p:txBody>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0"/>
              </a:spcBef>
              <a:buFontTx/>
              <a:buNone/>
            </a:pPr>
            <a:endParaRPr lang="nl-NL" altLang="nl-NL">
              <a:ea typeface="Geneva" pitchFamily="1" charset="-128"/>
            </a:endParaRPr>
          </a:p>
        </p:txBody>
      </p:sp>
      <p:pic>
        <p:nvPicPr>
          <p:cNvPr id="35845" name="Afbeelding 102"/>
          <p:cNvPicPr>
            <a:picLocks noChangeAspect="1" noChangeArrowheads="1"/>
          </p:cNvPicPr>
          <p:nvPr/>
        </p:nvPicPr>
        <p:blipFill>
          <a:blip r:embed="rId4" cstate="print">
            <a:extLst>
              <a:ext uri="{28A0092B-C50C-407E-A947-70E740481C1C}">
                <a14:useLocalDpi xmlns:a14="http://schemas.microsoft.com/office/drawing/2010/main" val="0"/>
              </a:ext>
            </a:extLst>
          </a:blip>
          <a:srcRect l="11752" t="19046" r="12814" b="14764"/>
          <a:stretch>
            <a:fillRect/>
          </a:stretch>
        </p:blipFill>
        <p:spPr bwMode="auto">
          <a:xfrm>
            <a:off x="5003800" y="1989138"/>
            <a:ext cx="28797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6"/>
          <p:cNvSpPr>
            <a:spLocks noChangeArrowheads="1"/>
          </p:cNvSpPr>
          <p:nvPr/>
        </p:nvSpPr>
        <p:spPr bwMode="auto">
          <a:xfrm>
            <a:off x="1476375" y="4292600"/>
            <a:ext cx="6262688" cy="719138"/>
          </a:xfrm>
          <a:prstGeom prst="rect">
            <a:avLst/>
          </a:prstGeom>
          <a:noFill/>
          <a:ln w="952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lgn="ctr">
              <a:spcBef>
                <a:spcPct val="0"/>
              </a:spcBef>
              <a:buFontTx/>
              <a:buNone/>
            </a:pPr>
            <a:r>
              <a:rPr lang="nl-NL" altLang="nl-NL" dirty="0">
                <a:ea typeface="Geneva" pitchFamily="1" charset="-128"/>
              </a:rPr>
              <a:t>Combinatie van </a:t>
            </a:r>
            <a:r>
              <a:rPr lang="nl-NL" altLang="nl-NL" b="1" dirty="0">
                <a:ea typeface="Geneva" pitchFamily="1" charset="-128"/>
              </a:rPr>
              <a:t>overzichten van leerroutes </a:t>
            </a:r>
            <a:r>
              <a:rPr lang="nl-NL" altLang="nl-NL" dirty="0">
                <a:ea typeface="Geneva" pitchFamily="1" charset="-128"/>
              </a:rPr>
              <a:t>en</a:t>
            </a:r>
            <a:r>
              <a:rPr lang="nl-NL" altLang="nl-NL" b="1" dirty="0">
                <a:ea typeface="Geneva" pitchFamily="1" charset="-128"/>
              </a:rPr>
              <a:t> doelenlijsten</a:t>
            </a:r>
            <a:r>
              <a:rPr lang="nl-NL" altLang="nl-NL" dirty="0">
                <a:ea typeface="Geneva" pitchFamily="1" charset="-128"/>
              </a:rPr>
              <a:t> </a:t>
            </a:r>
          </a:p>
          <a:p>
            <a:pPr algn="ctr">
              <a:spcBef>
                <a:spcPct val="0"/>
              </a:spcBef>
              <a:buFontTx/>
              <a:buNone/>
            </a:pPr>
            <a:r>
              <a:rPr lang="nl-NL" altLang="nl-NL" dirty="0">
                <a:ea typeface="Geneva" pitchFamily="1" charset="-128"/>
              </a:rPr>
              <a:t>maakt het maken van </a:t>
            </a:r>
            <a:r>
              <a:rPr lang="nl-NL" altLang="nl-NL" b="1" dirty="0">
                <a:ea typeface="Geneva" pitchFamily="1" charset="-128"/>
              </a:rPr>
              <a:t>verantwoorde keuzes</a:t>
            </a:r>
            <a:r>
              <a:rPr lang="nl-NL" altLang="nl-NL" dirty="0">
                <a:ea typeface="Geneva" pitchFamily="1" charset="-128"/>
              </a:rPr>
              <a:t> makkelijker.</a:t>
            </a:r>
            <a:br>
              <a:rPr lang="nl-NL" altLang="nl-NL" dirty="0">
                <a:ea typeface="Geneva" pitchFamily="1" charset="-128"/>
              </a:rPr>
            </a:br>
            <a:endParaRPr lang="nl-NL" altLang="nl-NL" dirty="0">
              <a:ea typeface="Geneva" pitchFamily="1" charset="-128"/>
            </a:endParaRPr>
          </a:p>
        </p:txBody>
      </p:sp>
    </p:spTree>
    <p:extLst>
      <p:ext uri="{BB962C8B-B14F-4D97-AF65-F5344CB8AC3E}">
        <p14:creationId xmlns:p14="http://schemas.microsoft.com/office/powerpoint/2010/main" val="37459123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6846" y="346077"/>
            <a:ext cx="8229600" cy="1143000"/>
          </a:xfrm>
        </p:spPr>
        <p:txBody>
          <a:bodyPr>
            <a:normAutofit fontScale="90000"/>
          </a:bodyPr>
          <a:lstStyle/>
          <a:p>
            <a:r>
              <a:rPr lang="nl-NL" altLang="nl-NL" sz="3600" dirty="0" smtClean="0"/>
              <a:t>Producten Passende perspectieven Rekenen</a:t>
            </a:r>
            <a:r>
              <a:rPr lang="nl-NL" altLang="nl-NL" dirty="0" smtClean="0"/>
              <a:t/>
            </a:r>
            <a:br>
              <a:rPr lang="nl-NL" altLang="nl-NL" dirty="0" smtClean="0"/>
            </a:br>
            <a:endParaRPr lang="nl-NL" altLang="nl-NL" dirty="0" smtClean="0"/>
          </a:p>
        </p:txBody>
      </p:sp>
      <p:sp>
        <p:nvSpPr>
          <p:cNvPr id="23556" name="Tijdelijke aanduiding voor inhoud 6"/>
          <p:cNvSpPr>
            <a:spLocks noGrp="1"/>
          </p:cNvSpPr>
          <p:nvPr>
            <p:ph sz="half" idx="2"/>
          </p:nvPr>
        </p:nvSpPr>
        <p:spPr>
          <a:xfrm>
            <a:off x="2843213" y="1484313"/>
            <a:ext cx="5310187" cy="4611687"/>
          </a:xfrm>
        </p:spPr>
        <p:txBody>
          <a:bodyPr>
            <a:normAutofit/>
          </a:bodyPr>
          <a:lstStyle/>
          <a:p>
            <a:pPr marL="0" indent="0">
              <a:buFontTx/>
              <a:buNone/>
            </a:pPr>
            <a:r>
              <a:rPr lang="nl-NL" altLang="nl-NL" sz="2000" dirty="0" smtClean="0"/>
              <a:t>Wegwijzer rekenen</a:t>
            </a:r>
          </a:p>
          <a:p>
            <a:pPr marL="0" indent="0">
              <a:buFontTx/>
              <a:buNone/>
            </a:pPr>
            <a:endParaRPr lang="nl-NL" altLang="nl-NL" sz="2000" dirty="0" smtClean="0"/>
          </a:p>
          <a:p>
            <a:pPr marL="0" indent="0">
              <a:buFontTx/>
              <a:buNone/>
            </a:pPr>
            <a:endParaRPr lang="nl-NL" altLang="nl-NL" sz="1200" dirty="0" smtClean="0"/>
          </a:p>
          <a:p>
            <a:pPr marL="0" indent="0">
              <a:buFontTx/>
              <a:buNone/>
            </a:pPr>
            <a:endParaRPr lang="nl-NL" altLang="nl-NL" sz="2000" dirty="0" smtClean="0"/>
          </a:p>
          <a:p>
            <a:pPr marL="0" indent="0">
              <a:buFontTx/>
              <a:buNone/>
            </a:pPr>
            <a:r>
              <a:rPr lang="nl-NL" altLang="nl-NL" sz="2000" dirty="0" smtClean="0"/>
              <a:t>Leerroutes rekenen</a:t>
            </a:r>
          </a:p>
          <a:p>
            <a:pPr marL="0" indent="0">
              <a:buFontTx/>
              <a:buNone/>
            </a:pPr>
            <a:endParaRPr lang="nl-NL" altLang="nl-NL" sz="2000" dirty="0" smtClean="0"/>
          </a:p>
          <a:p>
            <a:pPr marL="0" indent="0">
              <a:buFontTx/>
              <a:buNone/>
            </a:pPr>
            <a:endParaRPr lang="nl-NL" altLang="nl-NL" sz="2000" dirty="0" smtClean="0"/>
          </a:p>
          <a:p>
            <a:pPr marL="0" indent="0">
              <a:buFontTx/>
              <a:buNone/>
            </a:pPr>
            <a:r>
              <a:rPr lang="nl-NL" altLang="nl-NL" sz="2000" dirty="0" smtClean="0"/>
              <a:t>Profielschetsen rekenen</a:t>
            </a:r>
          </a:p>
          <a:p>
            <a:pPr marL="0" indent="0">
              <a:buFontTx/>
              <a:buNone/>
            </a:pPr>
            <a:endParaRPr lang="nl-NL" altLang="nl-NL" sz="2000" dirty="0" smtClean="0"/>
          </a:p>
          <a:p>
            <a:pPr marL="0" indent="0">
              <a:buFontTx/>
              <a:buNone/>
            </a:pPr>
            <a:endParaRPr lang="nl-NL" altLang="nl-NL" sz="1200" dirty="0" smtClean="0"/>
          </a:p>
          <a:p>
            <a:pPr marL="0" indent="0">
              <a:buFontTx/>
              <a:buNone/>
            </a:pPr>
            <a:r>
              <a:rPr lang="nl-NL" altLang="nl-NL" sz="2000" dirty="0" smtClean="0"/>
              <a:t>Doelenlijsten rekenen</a:t>
            </a:r>
          </a:p>
          <a:p>
            <a:pPr marL="0" indent="0">
              <a:buFontTx/>
              <a:buNone/>
            </a:pPr>
            <a:endParaRPr lang="nl-NL" altLang="nl-NL" sz="2000" dirty="0" smtClean="0"/>
          </a:p>
          <a:p>
            <a:pPr marL="0" indent="0">
              <a:buFontTx/>
              <a:buNone/>
            </a:pPr>
            <a:endParaRPr lang="nl-NL" altLang="nl-NL" sz="1200" dirty="0" smtClean="0"/>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95550"/>
            <a:ext cx="17970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 y="3532188"/>
            <a:ext cx="1765300"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1484313"/>
            <a:ext cx="179863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22469" t="32181" r="20451" b="10042"/>
          <a:stretch>
            <a:fillRect/>
          </a:stretch>
        </p:blipFill>
        <p:spPr bwMode="auto">
          <a:xfrm>
            <a:off x="930275" y="4559300"/>
            <a:ext cx="17700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1"/>
          <p:cNvSpPr txBox="1">
            <a:spLocks noChangeArrowheads="1"/>
          </p:cNvSpPr>
          <p:nvPr/>
        </p:nvSpPr>
        <p:spPr bwMode="auto">
          <a:xfrm>
            <a:off x="5724128" y="955677"/>
            <a:ext cx="6146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0"/>
              </a:spcBef>
              <a:buFontTx/>
              <a:buNone/>
            </a:pPr>
            <a:r>
              <a:rPr lang="nl-NL" altLang="nl-NL" sz="1200" dirty="0">
                <a:ea typeface="Geneva" pitchFamily="1" charset="-128"/>
                <a:hlinkClick r:id="rId7"/>
              </a:rPr>
              <a:t>www.passendeperspectieven.slo.nl</a:t>
            </a:r>
            <a:r>
              <a:rPr lang="nl-NL" altLang="nl-NL" sz="1200" dirty="0">
                <a:ea typeface="Geneva" pitchFamily="1" charset="-128"/>
              </a:rPr>
              <a:t> </a:t>
            </a:r>
          </a:p>
        </p:txBody>
      </p:sp>
    </p:spTree>
    <p:extLst>
      <p:ext uri="{BB962C8B-B14F-4D97-AF65-F5344CB8AC3E}">
        <p14:creationId xmlns:p14="http://schemas.microsoft.com/office/powerpoint/2010/main" val="2190906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normAutofit fontScale="90000"/>
          </a:bodyPr>
          <a:lstStyle/>
          <a:p>
            <a:r>
              <a:rPr lang="nl-NL" altLang="nl-NL" sz="3600" dirty="0" smtClean="0"/>
              <a:t>Producten Passende perspectieven Taal</a:t>
            </a:r>
            <a:r>
              <a:rPr lang="nl-NL" altLang="nl-NL" dirty="0" smtClean="0"/>
              <a:t/>
            </a:r>
            <a:br>
              <a:rPr lang="nl-NL" altLang="nl-NL" dirty="0" smtClean="0"/>
            </a:br>
            <a:endParaRPr lang="nl-NL" altLang="nl-NL" dirty="0" smtClean="0"/>
          </a:p>
        </p:txBody>
      </p:sp>
      <p:sp>
        <p:nvSpPr>
          <p:cNvPr id="36868" name="Tijdelijke aanduiding voor inhoud 6"/>
          <p:cNvSpPr>
            <a:spLocks noGrp="1"/>
          </p:cNvSpPr>
          <p:nvPr>
            <p:ph sz="half" idx="2"/>
          </p:nvPr>
        </p:nvSpPr>
        <p:spPr>
          <a:xfrm>
            <a:off x="2843213" y="1484313"/>
            <a:ext cx="5310187" cy="4611687"/>
          </a:xfrm>
        </p:spPr>
        <p:txBody>
          <a:bodyPr/>
          <a:lstStyle/>
          <a:p>
            <a:pPr marL="0" indent="0">
              <a:buFontTx/>
              <a:buNone/>
            </a:pPr>
            <a:r>
              <a:rPr lang="nl-NL" altLang="nl-NL" sz="2000" dirty="0" smtClean="0"/>
              <a:t>Wegwijzer taal</a:t>
            </a:r>
          </a:p>
          <a:p>
            <a:pPr marL="0" indent="0">
              <a:buFontTx/>
              <a:buNone/>
            </a:pPr>
            <a:endParaRPr lang="nl-NL" altLang="nl-NL" sz="2000" dirty="0" smtClean="0"/>
          </a:p>
          <a:p>
            <a:pPr marL="0" indent="0">
              <a:buFontTx/>
              <a:buNone/>
            </a:pPr>
            <a:endParaRPr lang="nl-NL" altLang="nl-NL" sz="2000" dirty="0" smtClean="0"/>
          </a:p>
          <a:p>
            <a:pPr marL="0" indent="0">
              <a:buFontTx/>
              <a:buNone/>
            </a:pPr>
            <a:r>
              <a:rPr lang="nl-NL" altLang="nl-NL" sz="2000" dirty="0" smtClean="0"/>
              <a:t>Leerroutes taal</a:t>
            </a:r>
          </a:p>
          <a:p>
            <a:pPr marL="0" indent="0">
              <a:buFontTx/>
              <a:buNone/>
            </a:pPr>
            <a:endParaRPr lang="nl-NL" altLang="nl-NL" sz="2000" dirty="0" smtClean="0"/>
          </a:p>
          <a:p>
            <a:pPr marL="0" indent="0">
              <a:buFontTx/>
              <a:buNone/>
            </a:pPr>
            <a:endParaRPr lang="nl-NL" altLang="nl-NL" sz="2000" dirty="0" smtClean="0"/>
          </a:p>
          <a:p>
            <a:pPr marL="0" indent="0">
              <a:buFontTx/>
              <a:buNone/>
            </a:pPr>
            <a:r>
              <a:rPr lang="nl-NL" altLang="nl-NL" sz="2000" dirty="0" smtClean="0"/>
              <a:t>Profielschetsen taal</a:t>
            </a:r>
          </a:p>
          <a:p>
            <a:pPr marL="0" indent="0">
              <a:buFontTx/>
              <a:buNone/>
            </a:pPr>
            <a:endParaRPr lang="nl-NL" altLang="nl-NL" sz="2000" dirty="0" smtClean="0"/>
          </a:p>
          <a:p>
            <a:pPr marL="0" indent="0">
              <a:buFontTx/>
              <a:buNone/>
            </a:pPr>
            <a:endParaRPr lang="nl-NL" altLang="nl-NL" sz="2000" dirty="0" smtClean="0"/>
          </a:p>
          <a:p>
            <a:pPr marL="0" indent="0">
              <a:buFontTx/>
              <a:buNone/>
            </a:pPr>
            <a:r>
              <a:rPr lang="nl-NL" altLang="nl-NL" sz="2000" dirty="0" smtClean="0"/>
              <a:t>Maatwerkaanpassingen</a:t>
            </a: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95550"/>
            <a:ext cx="17970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 y="3552825"/>
            <a:ext cx="1765300"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1484313"/>
            <a:ext cx="179863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948531" y="4606173"/>
            <a:ext cx="1704975" cy="1460086"/>
          </a:xfrm>
          <a:prstGeom prst="rect">
            <a:avLst/>
          </a:prstGeom>
          <a:noFill/>
          <a:ln w="9525">
            <a:solidFill>
              <a:schemeClr val="tx1">
                <a:alpha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 Box 11"/>
          <p:cNvSpPr txBox="1">
            <a:spLocks noChangeArrowheads="1"/>
          </p:cNvSpPr>
          <p:nvPr/>
        </p:nvSpPr>
        <p:spPr bwMode="auto">
          <a:xfrm>
            <a:off x="5724128" y="955677"/>
            <a:ext cx="6146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0"/>
              </a:spcBef>
              <a:buFontTx/>
              <a:buNone/>
            </a:pPr>
            <a:r>
              <a:rPr lang="nl-NL" altLang="nl-NL" sz="1200" dirty="0">
                <a:ea typeface="Geneva" pitchFamily="1" charset="-128"/>
                <a:hlinkClick r:id="rId7"/>
              </a:rPr>
              <a:t>www.passendeperspectieven.slo.nl</a:t>
            </a:r>
            <a:r>
              <a:rPr lang="nl-NL" altLang="nl-NL" sz="1200" dirty="0">
                <a:ea typeface="Geneva" pitchFamily="1" charset="-128"/>
              </a:rPr>
              <a:t> </a:t>
            </a:r>
          </a:p>
        </p:txBody>
      </p:sp>
    </p:spTree>
    <p:extLst>
      <p:ext uri="{BB962C8B-B14F-4D97-AF65-F5344CB8AC3E}">
        <p14:creationId xmlns:p14="http://schemas.microsoft.com/office/powerpoint/2010/main" val="399699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idx="4294967295"/>
          </p:nvPr>
        </p:nvSpPr>
        <p:spPr>
          <a:xfrm>
            <a:off x="107504" y="332656"/>
            <a:ext cx="7315200" cy="750912"/>
          </a:xfrm>
        </p:spPr>
        <p:txBody>
          <a:bodyPr>
            <a:normAutofit/>
          </a:bodyPr>
          <a:lstStyle/>
          <a:p>
            <a:r>
              <a:rPr lang="nl-NL" altLang="nl-NL" sz="2800" dirty="0" smtClean="0"/>
              <a:t>Implementatie traject Passende perspectieven</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6" y="836712"/>
            <a:ext cx="5616624" cy="5321012"/>
          </a:xfrm>
          <a:prstGeom prst="rect">
            <a:avLst/>
          </a:prstGeom>
        </p:spPr>
      </p:pic>
    </p:spTree>
    <p:extLst>
      <p:ext uri="{BB962C8B-B14F-4D97-AF65-F5344CB8AC3E}">
        <p14:creationId xmlns:p14="http://schemas.microsoft.com/office/powerpoint/2010/main" val="1212810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2616" y="538510"/>
            <a:ext cx="7315200" cy="1143000"/>
          </a:xfrm>
        </p:spPr>
        <p:txBody>
          <a:bodyPr/>
          <a:lstStyle/>
          <a:p>
            <a:pPr eaLnBrk="1" hangingPunct="1"/>
            <a:r>
              <a:rPr lang="nl-NL" altLang="nl-NL" dirty="0" smtClean="0"/>
              <a:t>Referentiekader</a:t>
            </a:r>
          </a:p>
        </p:txBody>
      </p:sp>
      <p:sp>
        <p:nvSpPr>
          <p:cNvPr id="6147" name="Rectangle 3"/>
          <p:cNvSpPr>
            <a:spLocks noGrp="1" noChangeArrowheads="1"/>
          </p:cNvSpPr>
          <p:nvPr>
            <p:ph type="body" sz="half" idx="1"/>
          </p:nvPr>
        </p:nvSpPr>
        <p:spPr>
          <a:xfrm>
            <a:off x="900113" y="1557338"/>
            <a:ext cx="2376487" cy="4464050"/>
          </a:xfrm>
        </p:spPr>
        <p:txBody>
          <a:bodyPr/>
          <a:lstStyle/>
          <a:p>
            <a:pPr eaLnBrk="1" hangingPunct="1">
              <a:buFontTx/>
              <a:buNone/>
            </a:pPr>
            <a:endParaRPr lang="nl-NL" altLang="nl-NL" sz="1600" smtClean="0"/>
          </a:p>
          <a:p>
            <a:pPr eaLnBrk="1" hangingPunct="1">
              <a:buFontTx/>
              <a:buNone/>
            </a:pPr>
            <a:r>
              <a:rPr lang="nl-NL" altLang="nl-NL" sz="1600" smtClean="0"/>
              <a:t>1F: niveau dat </a:t>
            </a:r>
          </a:p>
          <a:p>
            <a:pPr eaLnBrk="1" hangingPunct="1">
              <a:buFontTx/>
              <a:buNone/>
            </a:pPr>
            <a:r>
              <a:rPr lang="nl-NL" altLang="nl-NL" sz="1600" smtClean="0"/>
              <a:t>leerlingen op 12-jarige</a:t>
            </a:r>
          </a:p>
          <a:p>
            <a:pPr eaLnBrk="1" hangingPunct="1">
              <a:buFontTx/>
              <a:buNone/>
            </a:pPr>
            <a:r>
              <a:rPr lang="nl-NL" altLang="nl-NL" sz="1600" smtClean="0"/>
              <a:t>leeftijd moeten kunnen </a:t>
            </a:r>
          </a:p>
          <a:p>
            <a:pPr eaLnBrk="1" hangingPunct="1">
              <a:buFontTx/>
              <a:buNone/>
            </a:pPr>
            <a:r>
              <a:rPr lang="nl-NL" altLang="nl-NL" sz="1600" smtClean="0"/>
              <a:t>bereiken</a:t>
            </a:r>
          </a:p>
          <a:p>
            <a:pPr eaLnBrk="1" hangingPunct="1">
              <a:buFontTx/>
              <a:buNone/>
            </a:pPr>
            <a:endParaRPr lang="nl-NL" altLang="nl-NL" sz="1600" smtClean="0"/>
          </a:p>
          <a:p>
            <a:pPr eaLnBrk="1" hangingPunct="1">
              <a:buFontTx/>
              <a:buNone/>
            </a:pPr>
            <a:r>
              <a:rPr lang="nl-NL" altLang="nl-NL" sz="1600" smtClean="0"/>
              <a:t>2F: niveau dat iedere</a:t>
            </a:r>
          </a:p>
          <a:p>
            <a:pPr eaLnBrk="1" hangingPunct="1">
              <a:buFontTx/>
              <a:buNone/>
            </a:pPr>
            <a:r>
              <a:rPr lang="nl-NL" altLang="nl-NL" sz="1600" smtClean="0"/>
              <a:t>Nederlander zou</a:t>
            </a:r>
          </a:p>
          <a:p>
            <a:pPr eaLnBrk="1" hangingPunct="1">
              <a:buFontTx/>
              <a:buNone/>
            </a:pPr>
            <a:r>
              <a:rPr lang="nl-NL" altLang="nl-NL" sz="1600" smtClean="0"/>
              <a:t>moeten beheersen om</a:t>
            </a:r>
          </a:p>
          <a:p>
            <a:pPr eaLnBrk="1" hangingPunct="1">
              <a:buFontTx/>
              <a:buNone/>
            </a:pPr>
            <a:r>
              <a:rPr lang="nl-NL" altLang="nl-NL" sz="1600" smtClean="0"/>
              <a:t>maatschappelijk te</a:t>
            </a:r>
          </a:p>
          <a:p>
            <a:pPr eaLnBrk="1" hangingPunct="1">
              <a:buFontTx/>
              <a:buNone/>
            </a:pPr>
            <a:r>
              <a:rPr lang="nl-NL" altLang="nl-NL" sz="1600" smtClean="0"/>
              <a:t>kunnen functioneren</a:t>
            </a:r>
          </a:p>
          <a:p>
            <a:pPr eaLnBrk="1" hangingPunct="1">
              <a:buFontTx/>
              <a:buNone/>
            </a:pPr>
            <a:endParaRPr lang="nl-NL" altLang="nl-NL" sz="1600" smtClean="0"/>
          </a:p>
          <a:p>
            <a:pPr eaLnBrk="1" hangingPunct="1">
              <a:buFontTx/>
              <a:buNone/>
            </a:pPr>
            <a:endParaRPr lang="nl-NL" altLang="nl-NL" sz="1600" smtClean="0"/>
          </a:p>
          <a:p>
            <a:pPr eaLnBrk="1" hangingPunct="1">
              <a:buFontTx/>
              <a:buNone/>
            </a:pPr>
            <a:endParaRPr lang="en-GB" altLang="nl-NL" sz="1600" smtClean="0"/>
          </a:p>
        </p:txBody>
      </p:sp>
      <p:sp>
        <p:nvSpPr>
          <p:cNvPr id="6148" name="Rectangle 7"/>
          <p:cNvSpPr>
            <a:spLocks noGrp="1" noChangeArrowheads="1"/>
          </p:cNvSpPr>
          <p:nvPr>
            <p:ph sz="half" idx="2"/>
          </p:nvPr>
        </p:nvSpPr>
        <p:spPr/>
        <p:txBody>
          <a:bodyPr/>
          <a:lstStyle/>
          <a:p>
            <a:pPr eaLnBrk="1" hangingPunct="1"/>
            <a:endParaRPr lang="en-US" altLang="nl-NL" sz="1600" smtClean="0"/>
          </a:p>
        </p:txBody>
      </p:sp>
      <p:pic>
        <p:nvPicPr>
          <p:cNvPr id="6149" name="Picture 6"/>
          <p:cNvPicPr>
            <a:picLocks noChangeAspect="1" noChangeArrowheads="1"/>
          </p:cNvPicPr>
          <p:nvPr/>
        </p:nvPicPr>
        <p:blipFill>
          <a:blip r:embed="rId3">
            <a:extLst>
              <a:ext uri="{28A0092B-C50C-407E-A947-70E740481C1C}">
                <a14:useLocalDpi xmlns:a14="http://schemas.microsoft.com/office/drawing/2010/main" val="0"/>
              </a:ext>
            </a:extLst>
          </a:blip>
          <a:srcRect l="3346" t="15707" r="27852" b="7480"/>
          <a:stretch>
            <a:fillRect/>
          </a:stretch>
        </p:blipFill>
        <p:spPr bwMode="auto">
          <a:xfrm>
            <a:off x="3707904" y="1681510"/>
            <a:ext cx="5138479" cy="443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45027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14500" y="457200"/>
            <a:ext cx="5772150" cy="579438"/>
          </a:xfrm>
          <a:noFill/>
        </p:spPr>
        <p:txBody>
          <a:bodyPr>
            <a:normAutofit/>
          </a:bodyPr>
          <a:lstStyle/>
          <a:p>
            <a:pPr eaLnBrk="1" hangingPunct="1"/>
            <a:r>
              <a:rPr lang="nl-NL" sz="2800" dirty="0" smtClean="0"/>
              <a:t>Aspecten van een veranderingsproces</a:t>
            </a:r>
            <a:endParaRPr lang="nl-NL" sz="2800" dirty="0"/>
          </a:p>
        </p:txBody>
      </p:sp>
      <p:graphicFrame>
        <p:nvGraphicFramePr>
          <p:cNvPr id="699395" name="Group 3"/>
          <p:cNvGraphicFramePr>
            <a:graphicFrameLocks noGrp="1"/>
          </p:cNvGraphicFramePr>
          <p:nvPr/>
        </p:nvGraphicFramePr>
        <p:xfrm>
          <a:off x="1818086" y="1484315"/>
          <a:ext cx="5669757" cy="581280"/>
        </p:xfrm>
        <a:graphic>
          <a:graphicData uri="http://schemas.openxmlformats.org/drawingml/2006/table">
            <a:tbl>
              <a:tblPr/>
              <a:tblGrid>
                <a:gridCol w="800100"/>
                <a:gridCol w="801290"/>
                <a:gridCol w="800100"/>
                <a:gridCol w="801291"/>
                <a:gridCol w="1171575"/>
                <a:gridCol w="185738"/>
                <a:gridCol w="1109663"/>
              </a:tblGrid>
              <a:tr h="561975">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Visie</a:t>
                      </a:r>
                      <a:endParaRPr kumimoji="1" lang="nl-NL" sz="10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0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Urgentie</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66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Plan</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99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Middelen</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008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Competenties</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00008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no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Verandering</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800080"/>
                    </a:solidFill>
                  </a:tcPr>
                </a:tc>
              </a:tr>
            </a:tbl>
          </a:graphicData>
        </a:graphic>
      </p:graphicFrame>
      <p:graphicFrame>
        <p:nvGraphicFramePr>
          <p:cNvPr id="699407" name="Group 15"/>
          <p:cNvGraphicFramePr>
            <a:graphicFrameLocks noGrp="1"/>
          </p:cNvGraphicFramePr>
          <p:nvPr/>
        </p:nvGraphicFramePr>
        <p:xfrm>
          <a:off x="1818086" y="2205042"/>
          <a:ext cx="5669757" cy="581280"/>
        </p:xfrm>
        <a:graphic>
          <a:graphicData uri="http://schemas.openxmlformats.org/drawingml/2006/table">
            <a:tbl>
              <a:tblPr/>
              <a:tblGrid>
                <a:gridCol w="800100"/>
                <a:gridCol w="801290"/>
                <a:gridCol w="800100"/>
                <a:gridCol w="801291"/>
                <a:gridCol w="1171575"/>
                <a:gridCol w="185738"/>
                <a:gridCol w="1109663"/>
              </a:tblGrid>
              <a:tr h="561975">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endParaRPr kumimoji="1" lang="nl-NL" sz="10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0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Urgentie</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66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Plan</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99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Middelen</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008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Competenties</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00008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no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Verwarring</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800080"/>
                    </a:solidFill>
                  </a:tcPr>
                </a:tc>
              </a:tr>
            </a:tbl>
          </a:graphicData>
        </a:graphic>
      </p:graphicFrame>
      <p:graphicFrame>
        <p:nvGraphicFramePr>
          <p:cNvPr id="699419" name="Group 27"/>
          <p:cNvGraphicFramePr>
            <a:graphicFrameLocks noGrp="1"/>
          </p:cNvGraphicFramePr>
          <p:nvPr/>
        </p:nvGraphicFramePr>
        <p:xfrm>
          <a:off x="1818086" y="2924179"/>
          <a:ext cx="5669757" cy="581280"/>
        </p:xfrm>
        <a:graphic>
          <a:graphicData uri="http://schemas.openxmlformats.org/drawingml/2006/table">
            <a:tbl>
              <a:tblPr/>
              <a:tblGrid>
                <a:gridCol w="800100"/>
                <a:gridCol w="801290"/>
                <a:gridCol w="800100"/>
                <a:gridCol w="801291"/>
                <a:gridCol w="1171575"/>
                <a:gridCol w="185738"/>
                <a:gridCol w="1109663"/>
              </a:tblGrid>
              <a:tr h="561975">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Visie</a:t>
                      </a:r>
                      <a:endParaRPr kumimoji="1" lang="nl-NL" sz="10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0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a:txBody>
                  <a:tcPr marL="67500" marR="67500" marT="46800" marB="46800" horzOverflow="overflow">
                    <a:lnL>
                      <a:noFill/>
                    </a:lnL>
                    <a:lnR>
                      <a:noFill/>
                    </a:lnR>
                    <a:lnT>
                      <a:noFill/>
                    </a:lnT>
                    <a:lnB>
                      <a:noFill/>
                    </a:lnB>
                    <a:lnTlToBr>
                      <a:noFill/>
                    </a:lnTlToBr>
                    <a:lnBlToTr>
                      <a:noFill/>
                    </a:lnBlToTr>
                    <a:solidFill>
                      <a:srgbClr val="FF66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Plan</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99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Middelen</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008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Competenties</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00008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no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Weerstand</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800080"/>
                    </a:solidFill>
                  </a:tcPr>
                </a:tc>
              </a:tr>
            </a:tbl>
          </a:graphicData>
        </a:graphic>
      </p:graphicFrame>
      <p:graphicFrame>
        <p:nvGraphicFramePr>
          <p:cNvPr id="699431" name="Group 39"/>
          <p:cNvGraphicFramePr>
            <a:graphicFrameLocks noGrp="1"/>
          </p:cNvGraphicFramePr>
          <p:nvPr/>
        </p:nvGraphicFramePr>
        <p:xfrm>
          <a:off x="1818086" y="3644904"/>
          <a:ext cx="5669757" cy="581280"/>
        </p:xfrm>
        <a:graphic>
          <a:graphicData uri="http://schemas.openxmlformats.org/drawingml/2006/table">
            <a:tbl>
              <a:tblPr/>
              <a:tblGrid>
                <a:gridCol w="800100"/>
                <a:gridCol w="801290"/>
                <a:gridCol w="800100"/>
                <a:gridCol w="801291"/>
                <a:gridCol w="1171575"/>
                <a:gridCol w="185738"/>
                <a:gridCol w="1109663"/>
              </a:tblGrid>
              <a:tr h="561975">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Visie</a:t>
                      </a:r>
                      <a:endParaRPr kumimoji="1" lang="nl-NL" sz="10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0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Urgentie</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66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a:txBody>
                  <a:tcPr marL="67500" marR="67500" marT="46800" marB="46800" horzOverflow="overflow">
                    <a:lnL>
                      <a:noFill/>
                    </a:lnL>
                    <a:lnR>
                      <a:noFill/>
                    </a:lnR>
                    <a:lnT>
                      <a:noFill/>
                    </a:lnT>
                    <a:lnB>
                      <a:noFill/>
                    </a:lnB>
                    <a:lnTlToBr>
                      <a:noFill/>
                    </a:lnTlToBr>
                    <a:lnBlToTr>
                      <a:noFill/>
                    </a:lnBlToTr>
                    <a:solidFill>
                      <a:srgbClr val="FF99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Middelen</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008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Competenties</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00008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no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Chaos</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800080"/>
                    </a:solidFill>
                  </a:tcPr>
                </a:tc>
              </a:tr>
            </a:tbl>
          </a:graphicData>
        </a:graphic>
      </p:graphicFrame>
      <p:graphicFrame>
        <p:nvGraphicFramePr>
          <p:cNvPr id="699443" name="Group 51"/>
          <p:cNvGraphicFramePr>
            <a:graphicFrameLocks noGrp="1"/>
          </p:cNvGraphicFramePr>
          <p:nvPr/>
        </p:nvGraphicFramePr>
        <p:xfrm>
          <a:off x="1818086" y="4365629"/>
          <a:ext cx="5669757" cy="581280"/>
        </p:xfrm>
        <a:graphic>
          <a:graphicData uri="http://schemas.openxmlformats.org/drawingml/2006/table">
            <a:tbl>
              <a:tblPr/>
              <a:tblGrid>
                <a:gridCol w="800100"/>
                <a:gridCol w="801290"/>
                <a:gridCol w="800100"/>
                <a:gridCol w="801291"/>
                <a:gridCol w="1171575"/>
                <a:gridCol w="185738"/>
                <a:gridCol w="1109663"/>
              </a:tblGrid>
              <a:tr h="561975">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Visie</a:t>
                      </a:r>
                      <a:endParaRPr kumimoji="1" lang="nl-NL" sz="10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0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Urgentie</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66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Plan</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99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a:txBody>
                  <a:tcPr marL="67500" marR="67500" marT="46800" marB="46800" horzOverflow="overflow">
                    <a:lnL>
                      <a:noFill/>
                    </a:lnL>
                    <a:lnR>
                      <a:noFill/>
                    </a:lnR>
                    <a:lnT>
                      <a:noFill/>
                    </a:lnT>
                    <a:lnB>
                      <a:noFill/>
                    </a:lnB>
                    <a:lnTlToBr>
                      <a:noFill/>
                    </a:lnTlToBr>
                    <a:lnBlToTr>
                      <a:noFill/>
                    </a:lnBlToTr>
                    <a:solidFill>
                      <a:srgbClr val="008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Competenties</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00008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no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Frustratie</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800080"/>
                    </a:solidFill>
                  </a:tcPr>
                </a:tc>
              </a:tr>
            </a:tbl>
          </a:graphicData>
        </a:graphic>
      </p:graphicFrame>
      <p:graphicFrame>
        <p:nvGraphicFramePr>
          <p:cNvPr id="699455" name="Group 63"/>
          <p:cNvGraphicFramePr>
            <a:graphicFrameLocks noGrp="1"/>
          </p:cNvGraphicFramePr>
          <p:nvPr/>
        </p:nvGraphicFramePr>
        <p:xfrm>
          <a:off x="1818086" y="5084767"/>
          <a:ext cx="5669757" cy="581280"/>
        </p:xfrm>
        <a:graphic>
          <a:graphicData uri="http://schemas.openxmlformats.org/drawingml/2006/table">
            <a:tbl>
              <a:tblPr/>
              <a:tblGrid>
                <a:gridCol w="800100"/>
                <a:gridCol w="801290"/>
                <a:gridCol w="800100"/>
                <a:gridCol w="801291"/>
                <a:gridCol w="1171575"/>
                <a:gridCol w="185738"/>
                <a:gridCol w="1109663"/>
              </a:tblGrid>
              <a:tr h="561975">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Visie</a:t>
                      </a:r>
                      <a:endParaRPr kumimoji="1" lang="nl-NL" sz="1000" b="1" i="0" u="none" strike="noStrike" cap="none" normalizeH="0" baseline="0" smtClean="0">
                        <a:ln>
                          <a:noFill/>
                        </a:ln>
                        <a:solidFill>
                          <a:srgbClr val="8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0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Urgentie</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66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Plan</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FF99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Middelen</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00800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endParaRPr>
                    </a:p>
                  </a:txBody>
                  <a:tcPr marL="67500" marR="67500" marT="46800" marB="46800" horzOverflow="overflow">
                    <a:lnL>
                      <a:noFill/>
                    </a:lnL>
                    <a:lnR>
                      <a:noFill/>
                    </a:lnR>
                    <a:lnT>
                      <a:noFill/>
                    </a:lnT>
                    <a:lnB>
                      <a:noFill/>
                    </a:lnB>
                    <a:lnTlToBr>
                      <a:noFill/>
                    </a:lnTlToBr>
                    <a:lnBlToTr>
                      <a:noFill/>
                    </a:lnBlToTr>
                    <a:solidFill>
                      <a:srgbClr val="000080"/>
                    </a:solid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noFill/>
                  </a:tcPr>
                </a:tc>
                <a:tc>
                  <a:txBody>
                    <a:bodyPr/>
                    <a:lstStyle>
                      <a:lvl1pPr algn="l" eaLnBrk="0" hangingPunct="0">
                        <a:spcBef>
                          <a:spcPct val="20000"/>
                        </a:spcBef>
                        <a:buClr>
                          <a:srgbClr val="99CC00"/>
                        </a:buClr>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1pPr>
                      <a:lvl2pPr marL="37931725" indent="-37474525" algn="l"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2pPr>
                      <a:lvl3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3pPr>
                      <a:lvl4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4pPr>
                      <a:lvl5pPr eaLnBrk="0" hangingPunct="0">
                        <a:spcBef>
                          <a:spcPct val="20000"/>
                        </a:spcBef>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tabLst>
                          <a:tab pos="265113" algn="l"/>
                          <a:tab pos="539750" algn="l"/>
                        </a:tabLst>
                        <a:defRPr sz="2000">
                          <a:solidFill>
                            <a:srgbClr val="8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5113" algn="l"/>
                          <a:tab pos="539750" algn="l"/>
                        </a:tabLst>
                      </a:pPr>
                      <a:r>
                        <a:rPr kumimoji="1" lang="nl-NL" sz="1600" b="1" i="0" u="none" strike="noStrike" cap="none" normalizeH="0" baseline="0" smtClean="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rPr>
                        <a:t>Angst</a:t>
                      </a:r>
                      <a:endParaRPr kumimoji="1" lang="nl-NL" sz="24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67500" marR="67500" marT="46800" marB="46800" horzOverflow="overflow">
                    <a:lnL>
                      <a:noFill/>
                    </a:lnL>
                    <a:lnR>
                      <a:noFill/>
                    </a:lnR>
                    <a:lnT>
                      <a:noFill/>
                    </a:lnT>
                    <a:lnB>
                      <a:noFill/>
                    </a:lnB>
                    <a:lnTlToBr>
                      <a:noFill/>
                    </a:lnTlToBr>
                    <a:lnBlToTr>
                      <a:noFill/>
                    </a:lnBlToTr>
                    <a:solidFill>
                      <a:srgbClr val="800080"/>
                    </a:solidFill>
                  </a:tcPr>
                </a:tc>
              </a:tr>
            </a:tbl>
          </a:graphicData>
        </a:graphic>
      </p:graphicFrame>
    </p:spTree>
    <p:extLst>
      <p:ext uri="{BB962C8B-B14F-4D97-AF65-F5344CB8AC3E}">
        <p14:creationId xmlns:p14="http://schemas.microsoft.com/office/powerpoint/2010/main" val="3978593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idx="4294967295"/>
          </p:nvPr>
        </p:nvSpPr>
        <p:spPr>
          <a:xfrm>
            <a:off x="-1908720" y="690067"/>
            <a:ext cx="7315200" cy="1143000"/>
          </a:xfrm>
        </p:spPr>
        <p:txBody>
          <a:bodyPr>
            <a:normAutofit/>
          </a:bodyPr>
          <a:lstStyle/>
          <a:p>
            <a:r>
              <a:rPr lang="nl-NL" altLang="nl-NL" sz="2800" dirty="0" smtClean="0"/>
              <a:t>Meer weten?</a:t>
            </a:r>
          </a:p>
        </p:txBody>
      </p:sp>
      <p:sp>
        <p:nvSpPr>
          <p:cNvPr id="37891" name="Tijdelijke aanduiding voor inhoud 2"/>
          <p:cNvSpPr>
            <a:spLocks noGrp="1"/>
          </p:cNvSpPr>
          <p:nvPr>
            <p:ph idx="4294967295"/>
          </p:nvPr>
        </p:nvSpPr>
        <p:spPr>
          <a:xfrm>
            <a:off x="755576" y="1988840"/>
            <a:ext cx="7162800" cy="4114800"/>
          </a:xfrm>
        </p:spPr>
        <p:txBody>
          <a:bodyPr/>
          <a:lstStyle/>
          <a:p>
            <a:pPr>
              <a:buFontTx/>
              <a:buNone/>
            </a:pPr>
            <a:r>
              <a:rPr lang="nl-NL" altLang="nl-NL" sz="2400" dirty="0" smtClean="0"/>
              <a:t>Neem nog eens een kijkje op </a:t>
            </a:r>
          </a:p>
          <a:p>
            <a:pPr>
              <a:buFontTx/>
              <a:buNone/>
            </a:pPr>
            <a:r>
              <a:rPr lang="nl-NL" altLang="nl-NL" sz="2400" dirty="0" smtClean="0">
                <a:hlinkClick r:id="rId2"/>
              </a:rPr>
              <a:t>www.passendeperspectieven.slo.nl</a:t>
            </a:r>
            <a:r>
              <a:rPr lang="nl-NL" altLang="nl-NL" sz="2400" dirty="0" smtClean="0"/>
              <a:t> </a:t>
            </a:r>
          </a:p>
          <a:p>
            <a:pPr>
              <a:buFontTx/>
              <a:buNone/>
            </a:pPr>
            <a:endParaRPr lang="nl-NL" altLang="nl-NL" sz="2400" dirty="0" smtClean="0"/>
          </a:p>
          <a:p>
            <a:pPr>
              <a:buFontTx/>
              <a:buNone/>
            </a:pPr>
            <a:r>
              <a:rPr lang="nl-NL" altLang="nl-NL" sz="2400" dirty="0" smtClean="0"/>
              <a:t>Voor vragen:</a:t>
            </a:r>
          </a:p>
          <a:p>
            <a:pPr>
              <a:buFontTx/>
              <a:buNone/>
            </a:pPr>
            <a:r>
              <a:rPr lang="nl-NL" altLang="nl-NL" sz="2400" dirty="0" smtClean="0">
                <a:hlinkClick r:id="rId3"/>
              </a:rPr>
              <a:t>n.boswinkel@slo.nl</a:t>
            </a:r>
            <a:r>
              <a:rPr lang="nl-NL" altLang="nl-NL" sz="2400" dirty="0" smtClean="0"/>
              <a:t> (rekenen)</a:t>
            </a:r>
          </a:p>
          <a:p>
            <a:pPr>
              <a:buFontTx/>
              <a:buNone/>
            </a:pPr>
            <a:r>
              <a:rPr lang="nl-NL" altLang="nl-NL" sz="2400" dirty="0" smtClean="0">
                <a:hlinkClick r:id="rId4"/>
              </a:rPr>
              <a:t>m.langberg@slo.nl</a:t>
            </a:r>
            <a:r>
              <a:rPr lang="nl-NL" altLang="nl-NL" sz="2400" dirty="0" smtClean="0"/>
              <a:t> (taal)</a:t>
            </a:r>
          </a:p>
          <a:p>
            <a:pPr>
              <a:buFontTx/>
              <a:buNone/>
            </a:pPr>
            <a:r>
              <a:rPr lang="nl-NL" altLang="nl-NL" sz="2400" dirty="0" smtClean="0">
                <a:hlinkClick r:id="rId5"/>
              </a:rPr>
              <a:t>a.vanderlaan@slo.nl</a:t>
            </a:r>
            <a:endParaRPr lang="nl-NL" altLang="nl-NL" sz="2400" dirty="0" smtClean="0"/>
          </a:p>
          <a:p>
            <a:pPr>
              <a:buFontTx/>
              <a:buNone/>
            </a:pPr>
            <a:endParaRPr lang="nl-NL" altLang="nl-NL" sz="2400" dirty="0" smtClean="0"/>
          </a:p>
        </p:txBody>
      </p:sp>
      <p:pic>
        <p:nvPicPr>
          <p:cNvPr id="37892" name="Picture 4" descr="vraagtek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4546600"/>
            <a:ext cx="25146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674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64704" y="650876"/>
            <a:ext cx="8229600" cy="1143000"/>
          </a:xfrm>
        </p:spPr>
        <p:txBody>
          <a:bodyPr/>
          <a:lstStyle/>
          <a:p>
            <a:pPr eaLnBrk="1" hangingPunct="1"/>
            <a:r>
              <a:rPr lang="nl-NL" altLang="nl-NL" dirty="0" smtClean="0"/>
              <a:t>Knelpunt …</a:t>
            </a:r>
          </a:p>
        </p:txBody>
      </p:sp>
      <p:sp>
        <p:nvSpPr>
          <p:cNvPr id="7171" name="Rectangle 3"/>
          <p:cNvSpPr>
            <a:spLocks noGrp="1" noChangeArrowheads="1"/>
          </p:cNvSpPr>
          <p:nvPr>
            <p:ph idx="1"/>
          </p:nvPr>
        </p:nvSpPr>
        <p:spPr>
          <a:xfrm>
            <a:off x="990600" y="1773238"/>
            <a:ext cx="7162800" cy="4322762"/>
          </a:xfrm>
        </p:spPr>
        <p:txBody>
          <a:bodyPr/>
          <a:lstStyle/>
          <a:p>
            <a:pPr eaLnBrk="1" hangingPunct="1">
              <a:buFontTx/>
              <a:buNone/>
            </a:pPr>
            <a:endParaRPr lang="nl-NL" altLang="nl-NL" sz="2000" smtClean="0"/>
          </a:p>
          <a:p>
            <a:pPr eaLnBrk="1" hangingPunct="1">
              <a:buFontTx/>
              <a:buNone/>
            </a:pPr>
            <a:endParaRPr lang="nl-NL" altLang="nl-NL" sz="2000" smtClean="0"/>
          </a:p>
          <a:p>
            <a:pPr eaLnBrk="1" hangingPunct="1">
              <a:buFontTx/>
              <a:buNone/>
            </a:pPr>
            <a:r>
              <a:rPr lang="nl-NL" altLang="nl-NL" sz="2400" smtClean="0"/>
              <a:t>Een groep leerlingen haalt niveau 1F niet op</a:t>
            </a:r>
          </a:p>
          <a:p>
            <a:pPr eaLnBrk="1" hangingPunct="1">
              <a:buFontTx/>
              <a:buNone/>
            </a:pPr>
            <a:r>
              <a:rPr lang="nl-NL" altLang="nl-NL" sz="2400" smtClean="0"/>
              <a:t>12-jarige leeftijd....  </a:t>
            </a:r>
          </a:p>
          <a:p>
            <a:pPr eaLnBrk="1" hangingPunct="1">
              <a:buFontTx/>
              <a:buNone/>
            </a:pPr>
            <a:endParaRPr lang="nl-NL" altLang="nl-NL" sz="2400" b="1" smtClean="0"/>
          </a:p>
          <a:p>
            <a:pPr eaLnBrk="1" hangingPunct="1">
              <a:buFontTx/>
              <a:buNone/>
            </a:pPr>
            <a:endParaRPr lang="nl-NL" altLang="nl-NL" sz="2400" smtClean="0"/>
          </a:p>
          <a:p>
            <a:pPr eaLnBrk="1" hangingPunct="1">
              <a:buFontTx/>
              <a:buNone/>
            </a:pPr>
            <a:endParaRPr lang="nl-NL" altLang="nl-NL" sz="2400" b="1" smtClean="0"/>
          </a:p>
          <a:p>
            <a:pPr eaLnBrk="1" hangingPunct="1">
              <a:buFontTx/>
              <a:buNone/>
            </a:pPr>
            <a:endParaRPr lang="nl-NL" altLang="nl-NL" sz="1600" b="1" smtClean="0"/>
          </a:p>
          <a:p>
            <a:pPr eaLnBrk="1" hangingPunct="1">
              <a:buFontTx/>
              <a:buNone/>
            </a:pPr>
            <a:endParaRPr lang="nl-NL" altLang="nl-NL" sz="1600" b="1" smtClean="0"/>
          </a:p>
        </p:txBody>
      </p:sp>
      <p:pic>
        <p:nvPicPr>
          <p:cNvPr id="7172" name="Picture 5" descr="L:\SGN\SO\LPO\Passende perspectieven\taal\(half)producten\figuren\Pape_illustratie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573463"/>
            <a:ext cx="343217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53561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7"/>
          <p:cNvSpPr>
            <a:spLocks noGrp="1"/>
          </p:cNvSpPr>
          <p:nvPr>
            <p:ph type="title"/>
          </p:nvPr>
        </p:nvSpPr>
        <p:spPr>
          <a:xfrm>
            <a:off x="-540568" y="684809"/>
            <a:ext cx="7315200" cy="1143000"/>
          </a:xfrm>
        </p:spPr>
        <p:txBody>
          <a:bodyPr>
            <a:normAutofit fontScale="90000"/>
          </a:bodyPr>
          <a:lstStyle/>
          <a:p>
            <a:pPr eaLnBrk="1" hangingPunct="1">
              <a:defRPr/>
            </a:pPr>
            <a:r>
              <a:rPr lang="nl-NL" b="1" dirty="0" smtClean="0">
                <a:solidFill>
                  <a:schemeClr val="bg1">
                    <a:lumMod val="50000"/>
                  </a:schemeClr>
                </a:solidFill>
                <a:cs typeface="+mj-cs"/>
              </a:rPr>
              <a:t/>
            </a:r>
            <a:br>
              <a:rPr lang="nl-NL" b="1" dirty="0" smtClean="0">
                <a:solidFill>
                  <a:schemeClr val="bg1">
                    <a:lumMod val="50000"/>
                  </a:schemeClr>
                </a:solidFill>
                <a:cs typeface="+mj-cs"/>
              </a:rPr>
            </a:br>
            <a:r>
              <a:rPr lang="nl-NL" dirty="0" smtClean="0">
                <a:cs typeface="+mj-cs"/>
              </a:rPr>
              <a:t>Passende </a:t>
            </a:r>
            <a:r>
              <a:rPr lang="nl-NL" dirty="0">
                <a:cs typeface="+mj-cs"/>
              </a:rPr>
              <a:t>Perspectieven</a:t>
            </a:r>
            <a:r>
              <a:rPr lang="nl-NL" b="1" dirty="0">
                <a:solidFill>
                  <a:schemeClr val="bg1">
                    <a:lumMod val="50000"/>
                  </a:schemeClr>
                </a:solidFill>
                <a:cs typeface="+mj-cs"/>
              </a:rPr>
              <a:t/>
            </a:r>
            <a:br>
              <a:rPr lang="nl-NL" b="1" dirty="0">
                <a:solidFill>
                  <a:schemeClr val="bg1">
                    <a:lumMod val="50000"/>
                  </a:schemeClr>
                </a:solidFill>
                <a:cs typeface="+mj-cs"/>
              </a:rPr>
            </a:br>
            <a:r>
              <a:rPr lang="nl-NL" b="1" dirty="0">
                <a:solidFill>
                  <a:schemeClr val="bg1">
                    <a:lumMod val="50000"/>
                  </a:schemeClr>
                </a:solidFill>
                <a:cs typeface="+mj-cs"/>
              </a:rPr>
              <a:t>	</a:t>
            </a:r>
            <a:r>
              <a:rPr lang="nl-NL" dirty="0" smtClean="0">
                <a:solidFill>
                  <a:schemeClr val="bg1">
                    <a:lumMod val="50000"/>
                  </a:schemeClr>
                </a:solidFill>
                <a:cs typeface="+mj-cs"/>
              </a:rPr>
              <a:t/>
            </a:r>
            <a:br>
              <a:rPr lang="nl-NL" dirty="0" smtClean="0">
                <a:solidFill>
                  <a:schemeClr val="bg1">
                    <a:lumMod val="50000"/>
                  </a:schemeClr>
                </a:solidFill>
                <a:cs typeface="+mj-cs"/>
              </a:rPr>
            </a:br>
            <a:endParaRPr lang="nl-NL" dirty="0" smtClean="0">
              <a:cs typeface="+mj-cs"/>
            </a:endParaRPr>
          </a:p>
        </p:txBody>
      </p:sp>
      <p:sp>
        <p:nvSpPr>
          <p:cNvPr id="8195" name="Tijdelijke aanduiding voor inhoud 8"/>
          <p:cNvSpPr>
            <a:spLocks noGrp="1"/>
          </p:cNvSpPr>
          <p:nvPr>
            <p:ph idx="1"/>
          </p:nvPr>
        </p:nvSpPr>
        <p:spPr/>
        <p:txBody>
          <a:bodyPr/>
          <a:lstStyle/>
          <a:p>
            <a:pPr marL="0" indent="0">
              <a:buFontTx/>
              <a:buNone/>
            </a:pPr>
            <a:r>
              <a:rPr lang="nl-NL" altLang="nl-NL" sz="2000" dirty="0" smtClean="0"/>
              <a:t>Doel: Leerlingen in het basisonderwijs en speciaal (basis) onderwijs verder op weg helpen naar 1F </a:t>
            </a:r>
            <a:br>
              <a:rPr lang="nl-NL" altLang="nl-NL" sz="2000" dirty="0" smtClean="0"/>
            </a:br>
            <a:r>
              <a:rPr lang="nl-NL" altLang="nl-NL" sz="2000" dirty="0" smtClean="0"/>
              <a:t/>
            </a:r>
            <a:br>
              <a:rPr lang="nl-NL" altLang="nl-NL" sz="2000" dirty="0" smtClean="0"/>
            </a:br>
            <a:r>
              <a:rPr lang="nl-NL" altLang="nl-NL" sz="2000" dirty="0" smtClean="0"/>
              <a:t>Door het maken van inhoudelijke keuzes en </a:t>
            </a:r>
            <a:br>
              <a:rPr lang="nl-NL" altLang="nl-NL" sz="2000" dirty="0" smtClean="0"/>
            </a:br>
            <a:r>
              <a:rPr lang="nl-NL" altLang="nl-NL" sz="2000" dirty="0" smtClean="0"/>
              <a:t>door de inzet van hulpmiddelen</a:t>
            </a:r>
          </a:p>
          <a:p>
            <a:pPr marL="0" indent="0" eaLnBrk="1" hangingPunct="1">
              <a:buFontTx/>
              <a:buNone/>
            </a:pPr>
            <a:endParaRPr lang="nl-NL" altLang="nl-NL" sz="2000" dirty="0" smtClean="0">
              <a:solidFill>
                <a:srgbClr val="0000FF"/>
              </a:solidFill>
            </a:endParaRPr>
          </a:p>
          <a:p>
            <a:pPr marL="0" indent="0">
              <a:buFontTx/>
              <a:buNone/>
            </a:pPr>
            <a:endParaRPr lang="nl-NL" altLang="nl-NL" sz="2000" dirty="0" smtClean="0"/>
          </a:p>
          <a:p>
            <a:pPr marL="0" indent="0">
              <a:buFontTx/>
              <a:buNone/>
            </a:pPr>
            <a:r>
              <a:rPr lang="nl-NL" altLang="nl-NL" sz="2400" i="1" dirty="0" smtClean="0"/>
              <a:t>Een onderzoekende houding biedt </a:t>
            </a:r>
          </a:p>
          <a:p>
            <a:pPr marL="0" indent="0">
              <a:buFontTx/>
              <a:buNone/>
            </a:pPr>
            <a:r>
              <a:rPr lang="nl-NL" altLang="nl-NL" sz="2400" i="1" dirty="0" smtClean="0"/>
              <a:t>passende perspectieven</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348880"/>
            <a:ext cx="2232025"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200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252536" y="908720"/>
            <a:ext cx="7315200" cy="1143000"/>
          </a:xfrm>
        </p:spPr>
        <p:txBody>
          <a:bodyPr>
            <a:normAutofit fontScale="90000"/>
          </a:bodyPr>
          <a:lstStyle/>
          <a:p>
            <a:r>
              <a:rPr lang="nl-NL" altLang="nl-NL" dirty="0" smtClean="0"/>
              <a:t/>
            </a:r>
            <a:br>
              <a:rPr lang="nl-NL" altLang="nl-NL" dirty="0" smtClean="0"/>
            </a:br>
            <a:r>
              <a:rPr lang="nl-NL" altLang="nl-NL" dirty="0" smtClean="0"/>
              <a:t>Mogelijke interventies</a:t>
            </a:r>
            <a:br>
              <a:rPr lang="nl-NL" altLang="nl-NL" dirty="0" smtClean="0"/>
            </a:br>
            <a:r>
              <a:rPr lang="nl-NL" altLang="nl-NL" dirty="0" smtClean="0"/>
              <a:t/>
            </a:r>
            <a:br>
              <a:rPr lang="nl-NL" altLang="nl-NL" dirty="0" smtClean="0"/>
            </a:br>
            <a:endParaRPr lang="nl-NL" altLang="nl-NL" dirty="0" smtClean="0"/>
          </a:p>
        </p:txBody>
      </p:sp>
      <p:sp>
        <p:nvSpPr>
          <p:cNvPr id="9219" name="Tijdelijke aanduiding voor inhoud 2"/>
          <p:cNvSpPr>
            <a:spLocks noGrp="1"/>
          </p:cNvSpPr>
          <p:nvPr>
            <p:ph idx="1"/>
          </p:nvPr>
        </p:nvSpPr>
        <p:spPr>
          <a:xfrm>
            <a:off x="1116013" y="2708275"/>
            <a:ext cx="5308600" cy="3097213"/>
          </a:xfrm>
        </p:spPr>
        <p:txBody>
          <a:bodyPr/>
          <a:lstStyle/>
          <a:p>
            <a:r>
              <a:rPr lang="nl-NL" altLang="nl-NL" sz="2000" smtClean="0"/>
              <a:t>Intensief programma om aansluiting bij de groep te houden/remediëren</a:t>
            </a:r>
          </a:p>
          <a:p>
            <a:r>
              <a:rPr lang="nl-NL" altLang="nl-NL" sz="2000" b="1" smtClean="0"/>
              <a:t>Inzetten van hulpmiddelen en er mee leren omgaan</a:t>
            </a:r>
          </a:p>
          <a:p>
            <a:r>
              <a:rPr lang="nl-NL" altLang="nl-NL" sz="2000" b="1" smtClean="0"/>
              <a:t>Leerroutes: passend aanbod door onderbouwde keuzes</a:t>
            </a:r>
          </a:p>
          <a:p>
            <a:pPr>
              <a:buFontTx/>
              <a:buNone/>
            </a:pPr>
            <a:endParaRPr lang="nl-NL" altLang="nl-NL" sz="2800" smtClean="0"/>
          </a:p>
          <a:p>
            <a:pPr>
              <a:buFontTx/>
              <a:buNone/>
            </a:pPr>
            <a:endParaRPr lang="nl-NL" altLang="nl-NL" sz="2800" smtClean="0"/>
          </a:p>
          <a:p>
            <a:pPr>
              <a:buFontTx/>
              <a:buNone/>
            </a:pPr>
            <a:endParaRPr lang="nl-NL" altLang="nl-NL" smtClean="0"/>
          </a:p>
        </p:txBody>
      </p:sp>
      <p:pic>
        <p:nvPicPr>
          <p:cNvPr id="9220" name="Picture 6" descr="D:\Users\m.langberg\AppData\Local\Microsoft\Windows\Temporary Internet Files\Content.IE5\SIIGQCKX\MC9000370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25" y="1316037"/>
            <a:ext cx="2160588"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22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idx="4294967295"/>
          </p:nvPr>
        </p:nvSpPr>
        <p:spPr>
          <a:xfrm>
            <a:off x="467544" y="625475"/>
            <a:ext cx="7956376" cy="1143000"/>
          </a:xfrm>
        </p:spPr>
        <p:txBody>
          <a:bodyPr>
            <a:normAutofit fontScale="90000"/>
          </a:bodyPr>
          <a:lstStyle/>
          <a:p>
            <a:r>
              <a:rPr lang="nl-NL" altLang="nl-NL" dirty="0" smtClean="0"/>
              <a:t>Waar past Passende perspectieven?</a:t>
            </a:r>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060575"/>
            <a:ext cx="6564312"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708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07504" y="404664"/>
            <a:ext cx="7315200" cy="1143000"/>
          </a:xfrm>
        </p:spPr>
        <p:txBody>
          <a:bodyPr/>
          <a:lstStyle/>
          <a:p>
            <a:pPr eaLnBrk="1" hangingPunct="1"/>
            <a:r>
              <a:rPr lang="nl-NL" altLang="nl-NL" dirty="0" smtClean="0"/>
              <a:t>Doelgroepen en leerroutes</a:t>
            </a:r>
          </a:p>
        </p:txBody>
      </p:sp>
      <p:sp>
        <p:nvSpPr>
          <p:cNvPr id="11267" name="Rectangle 3"/>
          <p:cNvSpPr>
            <a:spLocks noGrp="1" noChangeArrowheads="1"/>
          </p:cNvSpPr>
          <p:nvPr>
            <p:ph type="body" idx="4294967295"/>
          </p:nvPr>
        </p:nvSpPr>
        <p:spPr>
          <a:xfrm>
            <a:off x="467544" y="1591468"/>
            <a:ext cx="7666806" cy="4395787"/>
          </a:xfrm>
        </p:spPr>
        <p:txBody>
          <a:bodyPr>
            <a:normAutofit/>
          </a:bodyPr>
          <a:lstStyle/>
          <a:p>
            <a:pPr eaLnBrk="1" hangingPunct="1">
              <a:buFontTx/>
              <a:buNone/>
            </a:pPr>
            <a:r>
              <a:rPr lang="nl-NL" altLang="nl-NL" sz="2000" dirty="0" smtClean="0"/>
              <a:t>Rekening houdend met:</a:t>
            </a:r>
          </a:p>
          <a:p>
            <a:pPr eaLnBrk="1" hangingPunct="1"/>
            <a:r>
              <a:rPr lang="nl-NL" altLang="nl-NL" sz="2000" dirty="0" smtClean="0"/>
              <a:t>cognitieve capaciteiten en/of specifieke beperkingen </a:t>
            </a:r>
          </a:p>
          <a:p>
            <a:pPr eaLnBrk="1" hangingPunct="1"/>
            <a:r>
              <a:rPr lang="nl-NL" altLang="nl-NL" sz="2000" dirty="0" smtClean="0"/>
              <a:t>doorstroom vervolgonderwijs (uitstroombestemming/ontwikkelingsperspectief)</a:t>
            </a:r>
          </a:p>
          <a:p>
            <a:pPr eaLnBrk="1" hangingPunct="1"/>
            <a:r>
              <a:rPr lang="nl-NL" altLang="nl-NL" sz="2000" dirty="0" smtClean="0"/>
              <a:t>bandbreedte</a:t>
            </a:r>
          </a:p>
          <a:p>
            <a:pPr eaLnBrk="1" hangingPunct="1">
              <a:buFontTx/>
              <a:buNone/>
            </a:pPr>
            <a:endParaRPr lang="nl-NL" altLang="nl-NL" sz="2600" dirty="0" smtClean="0"/>
          </a:p>
          <a:p>
            <a:pPr eaLnBrk="1" hangingPunct="1">
              <a:buFontTx/>
              <a:buNone/>
            </a:pPr>
            <a:r>
              <a:rPr lang="nl-NL" altLang="nl-NL" sz="2600" dirty="0" smtClean="0"/>
              <a:t>Groep 1 				Leerroute 1 (vmbo-tl/gl en hoger)</a:t>
            </a:r>
          </a:p>
          <a:p>
            <a:pPr eaLnBrk="1" hangingPunct="1">
              <a:buFontTx/>
              <a:buNone/>
            </a:pPr>
            <a:endParaRPr lang="nl-NL" altLang="nl-NL" sz="2600" dirty="0" smtClean="0"/>
          </a:p>
          <a:p>
            <a:pPr eaLnBrk="1" hangingPunct="1">
              <a:buFontTx/>
              <a:buNone/>
            </a:pPr>
            <a:r>
              <a:rPr lang="nl-NL" altLang="nl-NL" sz="2600" dirty="0" smtClean="0"/>
              <a:t>Groep 2				Leerroute 2 (vmbo </a:t>
            </a:r>
            <a:r>
              <a:rPr lang="nl-NL" altLang="nl-NL" sz="2600" dirty="0" err="1" smtClean="0"/>
              <a:t>bb</a:t>
            </a:r>
            <a:r>
              <a:rPr lang="nl-NL" altLang="nl-NL" sz="2600" dirty="0" smtClean="0"/>
              <a:t>/</a:t>
            </a:r>
            <a:r>
              <a:rPr lang="nl-NL" altLang="nl-NL" sz="2600" dirty="0" err="1" smtClean="0"/>
              <a:t>kb</a:t>
            </a:r>
            <a:r>
              <a:rPr lang="nl-NL" altLang="nl-NL" sz="2600" dirty="0" smtClean="0"/>
              <a:t>)</a:t>
            </a:r>
          </a:p>
          <a:p>
            <a:pPr eaLnBrk="1" hangingPunct="1">
              <a:buFontTx/>
              <a:buNone/>
            </a:pPr>
            <a:r>
              <a:rPr lang="nl-NL" altLang="nl-NL" sz="2600" dirty="0" smtClean="0"/>
              <a:t>							Leerroute 3 (</a:t>
            </a:r>
            <a:r>
              <a:rPr lang="nl-NL" altLang="nl-NL" sz="2600" dirty="0" err="1" smtClean="0"/>
              <a:t>PrO</a:t>
            </a:r>
            <a:r>
              <a:rPr lang="nl-NL" altLang="nl-NL" sz="2600" dirty="0" smtClean="0"/>
              <a:t> en VSO arbeid)</a:t>
            </a:r>
          </a:p>
          <a:p>
            <a:pPr eaLnBrk="1" hangingPunct="1">
              <a:buFontTx/>
              <a:buNone/>
            </a:pPr>
            <a:endParaRPr lang="nl-NL" altLang="nl-NL" b="1" dirty="0" smtClean="0"/>
          </a:p>
          <a:p>
            <a:pPr eaLnBrk="1" hangingPunct="1">
              <a:buFontTx/>
              <a:buNone/>
            </a:pPr>
            <a:endParaRPr lang="nl-NL" altLang="nl-NL" dirty="0" smtClean="0"/>
          </a:p>
        </p:txBody>
      </p:sp>
      <p:sp>
        <p:nvSpPr>
          <p:cNvPr id="11268" name="AutoShape 4"/>
          <p:cNvSpPr>
            <a:spLocks noChangeArrowheads="1"/>
          </p:cNvSpPr>
          <p:nvPr/>
        </p:nvSpPr>
        <p:spPr bwMode="auto">
          <a:xfrm>
            <a:off x="2051720" y="4077072"/>
            <a:ext cx="719138"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1269" name="AutoShape 5"/>
          <p:cNvSpPr>
            <a:spLocks/>
          </p:cNvSpPr>
          <p:nvPr/>
        </p:nvSpPr>
        <p:spPr bwMode="auto">
          <a:xfrm>
            <a:off x="2987824" y="4919662"/>
            <a:ext cx="215900" cy="574675"/>
          </a:xfrm>
          <a:prstGeom prst="rightBrace">
            <a:avLst>
              <a:gd name="adj1" fmla="val 2218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0"/>
              </a:spcBef>
              <a:buFontTx/>
              <a:buNone/>
            </a:pPr>
            <a:endParaRPr lang="nl-NL" altLang="nl-NL">
              <a:ea typeface="Geneva" pitchFamily="1" charset="-128"/>
            </a:endParaRPr>
          </a:p>
        </p:txBody>
      </p:sp>
      <p:sp>
        <p:nvSpPr>
          <p:cNvPr id="11270" name="AutoShape 6"/>
          <p:cNvSpPr>
            <a:spLocks noChangeArrowheads="1"/>
          </p:cNvSpPr>
          <p:nvPr/>
        </p:nvSpPr>
        <p:spPr bwMode="auto">
          <a:xfrm>
            <a:off x="2051720" y="5062538"/>
            <a:ext cx="719138" cy="288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1271" name="Tekstvak 1"/>
          <p:cNvSpPr txBox="1">
            <a:spLocks noChangeArrowheads="1"/>
          </p:cNvSpPr>
          <p:nvPr/>
        </p:nvSpPr>
        <p:spPr bwMode="auto">
          <a:xfrm>
            <a:off x="2699792" y="3073399"/>
            <a:ext cx="5073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a:spcBef>
                <a:spcPct val="0"/>
              </a:spcBef>
              <a:buFontTx/>
              <a:buNone/>
            </a:pPr>
            <a:r>
              <a:rPr lang="nl-NL" altLang="nl-NL" sz="1600" baseline="0" dirty="0">
                <a:solidFill>
                  <a:srgbClr val="0000FF"/>
                </a:solidFill>
                <a:ea typeface="Geneva" pitchFamily="1" charset="-128"/>
              </a:rPr>
              <a:t>Leerlingen zitten in alle vormen van primair onderwijs,</a:t>
            </a:r>
          </a:p>
          <a:p>
            <a:pPr eaLnBrk="1" hangingPunct="1">
              <a:spcBef>
                <a:spcPct val="0"/>
              </a:spcBef>
              <a:buFontTx/>
              <a:buNone/>
            </a:pPr>
            <a:r>
              <a:rPr lang="nl-NL" altLang="nl-NL" sz="1600" baseline="0" dirty="0">
                <a:solidFill>
                  <a:srgbClr val="0000FF"/>
                </a:solidFill>
                <a:ea typeface="Geneva" pitchFamily="1" charset="-128"/>
              </a:rPr>
              <a:t>dus </a:t>
            </a:r>
            <a:r>
              <a:rPr lang="nl-NL" altLang="nl-NL" sz="1600" baseline="0" dirty="0" smtClean="0">
                <a:solidFill>
                  <a:srgbClr val="0000FF"/>
                </a:solidFill>
                <a:ea typeface="Geneva" pitchFamily="1" charset="-128"/>
              </a:rPr>
              <a:t>zowel in </a:t>
            </a:r>
            <a:r>
              <a:rPr lang="nl-NL" altLang="nl-NL" sz="1600" baseline="0" dirty="0">
                <a:solidFill>
                  <a:srgbClr val="0000FF"/>
                </a:solidFill>
                <a:ea typeface="Geneva" pitchFamily="1" charset="-128"/>
              </a:rPr>
              <a:t>regulier als, speciaal (basis) onderwijs.</a:t>
            </a:r>
            <a:r>
              <a:rPr lang="nl-NL" altLang="nl-NL" sz="1600" dirty="0">
                <a:solidFill>
                  <a:srgbClr val="0000FF"/>
                </a:solidFill>
                <a:ea typeface="Geneva" pitchFamily="1" charset="-128"/>
              </a:rPr>
              <a:t> </a:t>
            </a:r>
          </a:p>
          <a:p>
            <a:pPr>
              <a:spcBef>
                <a:spcPct val="0"/>
              </a:spcBef>
              <a:buFontTx/>
              <a:buNone/>
            </a:pPr>
            <a:endParaRPr lang="nl-NL" altLang="nl-NL" sz="2000" baseline="0" dirty="0">
              <a:solidFill>
                <a:srgbClr val="0000FF"/>
              </a:solidFill>
              <a:ea typeface="Geneva" pitchFamily="1" charset="-128"/>
            </a:endParaRPr>
          </a:p>
          <a:p>
            <a:pPr>
              <a:spcBef>
                <a:spcPct val="0"/>
              </a:spcBef>
              <a:buFontTx/>
              <a:buNone/>
            </a:pPr>
            <a:endParaRPr lang="nl-NL" altLang="nl-NL" sz="2000" dirty="0">
              <a:solidFill>
                <a:srgbClr val="0000FF"/>
              </a:solidFill>
              <a:ea typeface="Geneva" pitchFamily="1" charset="-128"/>
            </a:endParaRPr>
          </a:p>
        </p:txBody>
      </p:sp>
      <p:sp>
        <p:nvSpPr>
          <p:cNvPr id="12296" name="Tekstvak 1"/>
          <p:cNvSpPr txBox="1">
            <a:spLocks noChangeArrowheads="1"/>
          </p:cNvSpPr>
          <p:nvPr/>
        </p:nvSpPr>
        <p:spPr bwMode="auto">
          <a:xfrm>
            <a:off x="6820148" y="1412776"/>
            <a:ext cx="1906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itchFamily="34" charset="0"/>
                <a:ea typeface="Osaka"/>
                <a:cs typeface="Osaka"/>
              </a:defRPr>
            </a:lvl1pPr>
            <a:lvl2pPr marL="742950" indent="-285750">
              <a:spcBef>
                <a:spcPct val="20000"/>
              </a:spcBef>
              <a:buChar char="–"/>
              <a:defRPr>
                <a:solidFill>
                  <a:schemeClr val="tx1"/>
                </a:solidFill>
                <a:latin typeface="Arial" pitchFamily="34" charset="0"/>
                <a:ea typeface="Osaka"/>
                <a:cs typeface="Osaka"/>
              </a:defRPr>
            </a:lvl2pPr>
            <a:lvl3pPr marL="1143000" indent="-228600">
              <a:spcBef>
                <a:spcPct val="20000"/>
              </a:spcBef>
              <a:buChar char="•"/>
              <a:defRPr>
                <a:solidFill>
                  <a:schemeClr val="tx1"/>
                </a:solidFill>
                <a:latin typeface="Arial" pitchFamily="34" charset="0"/>
                <a:ea typeface="Osaka"/>
                <a:cs typeface="Osaka"/>
              </a:defRPr>
            </a:lvl3pPr>
            <a:lvl4pPr marL="1600200" indent="-228600">
              <a:spcBef>
                <a:spcPct val="20000"/>
              </a:spcBef>
              <a:buChar char="–"/>
              <a:defRPr>
                <a:solidFill>
                  <a:schemeClr val="tx1"/>
                </a:solidFill>
                <a:latin typeface="Arial" pitchFamily="34" charset="0"/>
                <a:ea typeface="Osaka"/>
                <a:cs typeface="Osaka"/>
              </a:defRPr>
            </a:lvl4pPr>
            <a:lvl5pPr marL="2057400" indent="-228600">
              <a:spcBef>
                <a:spcPct val="20000"/>
              </a:spcBef>
              <a:buChar char="»"/>
              <a:defRPr>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a:solidFill>
                  <a:schemeClr val="tx1"/>
                </a:solidFill>
                <a:latin typeface="Arial" pitchFamily="34" charset="0"/>
                <a:ea typeface="Osaka"/>
                <a:cs typeface="Osaka"/>
              </a:defRPr>
            </a:lvl9pPr>
          </a:lstStyle>
          <a:p>
            <a:pPr eaLnBrk="1" hangingPunct="1">
              <a:spcBef>
                <a:spcPct val="0"/>
              </a:spcBef>
              <a:buFontTx/>
              <a:buNone/>
            </a:pPr>
            <a:r>
              <a:rPr lang="nl-NL" altLang="nl-NL" sz="1600" dirty="0">
                <a:solidFill>
                  <a:srgbClr val="0000FF"/>
                </a:solidFill>
                <a:ea typeface="Geneva" pitchFamily="1" charset="-128"/>
              </a:rPr>
              <a:t>Leerlingen met een </a:t>
            </a:r>
            <a:r>
              <a:rPr lang="nl-NL" altLang="nl-NL" sz="1600" dirty="0" err="1">
                <a:solidFill>
                  <a:srgbClr val="0000FF"/>
                </a:solidFill>
                <a:ea typeface="Geneva" pitchFamily="1" charset="-128"/>
              </a:rPr>
              <a:t>zml</a:t>
            </a:r>
            <a:r>
              <a:rPr lang="nl-NL" altLang="nl-NL" sz="1600" dirty="0">
                <a:solidFill>
                  <a:srgbClr val="0000FF"/>
                </a:solidFill>
                <a:ea typeface="Geneva" pitchFamily="1" charset="-128"/>
              </a:rPr>
              <a:t> of </a:t>
            </a:r>
            <a:r>
              <a:rPr lang="nl-NL" altLang="nl-NL" sz="1600" dirty="0" err="1">
                <a:solidFill>
                  <a:srgbClr val="0000FF"/>
                </a:solidFill>
                <a:ea typeface="Geneva" pitchFamily="1" charset="-128"/>
              </a:rPr>
              <a:t>zml</a:t>
            </a:r>
            <a:r>
              <a:rPr lang="nl-NL" altLang="nl-NL" sz="1600" dirty="0">
                <a:solidFill>
                  <a:srgbClr val="0000FF"/>
                </a:solidFill>
                <a:ea typeface="Geneva" pitchFamily="1" charset="-128"/>
              </a:rPr>
              <a:t>-mg indicatie zijn</a:t>
            </a:r>
          </a:p>
          <a:p>
            <a:pPr eaLnBrk="1" hangingPunct="1">
              <a:spcBef>
                <a:spcPct val="0"/>
              </a:spcBef>
              <a:buFontTx/>
              <a:buNone/>
            </a:pPr>
            <a:r>
              <a:rPr lang="nl-NL" altLang="nl-NL" sz="1600" dirty="0">
                <a:solidFill>
                  <a:srgbClr val="0000FF"/>
                </a:solidFill>
                <a:ea typeface="Geneva" pitchFamily="1" charset="-128"/>
              </a:rPr>
              <a:t>uitgezonderd.</a:t>
            </a:r>
            <a:endParaRPr lang="nl-NL" altLang="nl-NL" sz="1600" b="1" dirty="0">
              <a:solidFill>
                <a:srgbClr val="0000FF"/>
              </a:solidFill>
              <a:ea typeface="Geneva" pitchFamily="1" charset="-128"/>
            </a:endParaRPr>
          </a:p>
        </p:txBody>
      </p:sp>
    </p:spTree>
    <p:extLst>
      <p:ext uri="{BB962C8B-B14F-4D97-AF65-F5344CB8AC3E}">
        <p14:creationId xmlns:p14="http://schemas.microsoft.com/office/powerpoint/2010/main" val="5665862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2854694664375418C0DFD97ECA4320E" ma:contentTypeVersion="30" ma:contentTypeDescription="Een nieuw document maken." ma:contentTypeScope="" ma:versionID="deebfdf51245d71492e9f55ee35e9d79">
  <xsd:schema xmlns:xsd="http://www.w3.org/2001/XMLSchema" xmlns:xs="http://www.w3.org/2001/XMLSchema" xmlns:p="http://schemas.microsoft.com/office/2006/metadata/properties" xmlns:ns1="http://schemas.microsoft.com/sharepoint/v3" xmlns:ns2="7106a2ac-038a-457f-8b58-ec67130d9d6d" targetNamespace="http://schemas.microsoft.com/office/2006/metadata/properties" ma:root="true" ma:fieldsID="cd6365111a56e2db6761eb0a3e30232b" ns1:_="" ns2:_="">
    <xsd:import namespace="http://schemas.microsoft.com/sharepoint/v3"/>
    <xsd:import namespace="7106a2ac-038a-457f-8b58-ec67130d9d6d"/>
    <xsd:element name="properties">
      <xsd:complexType>
        <xsd:sequence>
          <xsd:element name="documentManagement">
            <xsd:complexType>
              <xsd:all>
                <xsd:element ref="ns2:_dlc_DocId" minOccurs="0"/>
                <xsd:element ref="ns2:_dlc_DocIdUrl" minOccurs="0"/>
                <xsd:element ref="ns2:_dlc_DocIdPersistId" minOccurs="0"/>
                <xsd:element ref="ns1:RepSummary" minOccurs="0"/>
                <xsd:element ref="ns1:RepAuthorInternal" minOccurs="0"/>
                <xsd:element ref="ns1:RepAuthor_0" minOccurs="0"/>
                <xsd:element ref="ns2:TaxCatchAll" minOccurs="0"/>
                <xsd:element ref="ns1:RepYear_0" minOccurs="0"/>
                <xsd:element ref="ns1:RepApaNotation" minOccurs="0"/>
                <xsd:element ref="ns1:RepIsbn" minOccurs="0"/>
                <xsd:element ref="ns1:RepAN" minOccurs="0"/>
                <xsd:element ref="ns1:RepANNumber" minOccurs="0"/>
                <xsd:element ref="ns1:RepProjectManager" minOccurs="0"/>
                <xsd:element ref="ns1:RepProjectName" minOccurs="0"/>
                <xsd:element ref="ns1:RepSector_0" minOccurs="0"/>
                <xsd:element ref="ns1:RepCurricularTheme_0" minOccurs="0"/>
                <xsd:element ref="ns1:RepSectionSpecificTheme_0" minOccurs="0"/>
                <xsd:element ref="ns1:RepSection_0" minOccurs="0"/>
                <xsd:element ref="ns1:RepAreasOfExpertise_0" minOccurs="0"/>
                <xsd:element ref="ns1:RepSubjectContent_0" minOccurs="0"/>
                <xsd:element ref="ns1:RepDocumentType_0" minOccurs="0"/>
                <xsd:element ref="ns1:RepRelationOtherSloProjects" minOccurs="0"/>
                <xsd:element ref="ns1:RepFileFormat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Summary" ma:index="11" nillable="true" ma:displayName="Samenvatting" ma:internalName="RepSummary">
      <xsd:simpleType>
        <xsd:restriction base="dms:Unknown"/>
      </xsd:simpleType>
    </xsd:element>
    <xsd:element name="RepAuthorInternal" ma:index="12" nillable="true" ma:displayName="Interne auteur" ma:internalName="RepAuthorInterna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pAuthor_0" ma:index="14" nillable="true" ma:taxonomy="true" ma:internalName="RepAuthor_0" ma:taxonomyFieldName="RepAuthor" ma:displayName="Externe auteur" ma:fieldId="{41811730-f000-45b3-bd8b-16482267924b}" ma:sspId="65bb9fad-8ecd-4e58-b951-1b0a685157da" ma:termSetId="ba36eed1-563e-4e70-a8a2-c86cb59a995a" ma:anchorId="00000000-0000-0000-0000-000000000000" ma:open="true" ma:isKeyword="false">
      <xsd:complexType>
        <xsd:sequence>
          <xsd:element ref="pc:Terms" minOccurs="0" maxOccurs="1"/>
        </xsd:sequence>
      </xsd:complexType>
    </xsd:element>
    <xsd:element name="RepYear_0" ma:index="17" nillable="true" ma:taxonomy="true" ma:internalName="RepYear_0" ma:taxonomyFieldName="RepYear" ma:displayName="Jaar van uitgave" ma:fieldId="{41811730-f000-48c8-bfe2-0d366b82495f}" ma:sspId="65bb9fad-8ecd-4e58-b951-1b0a685157da" ma:termSetId="d63ed34c-aaa4-4b39-8e2b-bccf6e3349f5" ma:anchorId="00000000-0000-0000-0000-000000000000" ma:open="false" ma:isKeyword="false">
      <xsd:complexType>
        <xsd:sequence>
          <xsd:element ref="pc:Terms" minOccurs="0" maxOccurs="1"/>
        </xsd:sequence>
      </xsd:complexType>
    </xsd:element>
    <xsd:element name="RepApaNotation" ma:index="18" nillable="true" ma:displayName="APA-notatie" ma:internalName="RepApaNotation">
      <xsd:simpleType>
        <xsd:restriction base="dms:Unknown"/>
      </xsd:simpleType>
    </xsd:element>
    <xsd:element name="RepIsbn" ma:index="19" nillable="true" ma:displayName="ISBN" ma:internalName="RepIsbn">
      <xsd:simpleType>
        <xsd:restriction base="dms:Text"/>
      </xsd:simpleType>
    </xsd:element>
    <xsd:element name="RepAN" ma:index="20" nillable="true" ma:displayName="AN" ma:default="FALSE" ma:internalName="RepAN">
      <xsd:simpleType>
        <xsd:restriction base="dms:Boolean"/>
      </xsd:simpleType>
    </xsd:element>
    <xsd:element name="RepANNumber" ma:index="21" nillable="true" ma:displayName="AN Nummer" ma:internalName="RepANNumber">
      <xsd:simpleType>
        <xsd:restriction base="dms:Text"/>
      </xsd:simpleType>
    </xsd:element>
    <xsd:element name="RepProjectManager" ma:index="22" nillable="true" ma:displayName="Projectleider" ma:internalName="RepProjectManager">
      <xsd:simpleType>
        <xsd:restriction base="dms:Text"/>
      </xsd:simpleType>
    </xsd:element>
    <xsd:element name="RepProjectName" ma:index="23" nillable="true" ma:displayName="Projectnaam" ma:internalName="RepProjectName">
      <xsd:simpleType>
        <xsd:restriction base="dms:Text"/>
      </xsd:simpleType>
    </xsd:element>
    <xsd:element name="RepSector_0" ma:index="25" nillable="true" ma:taxonomy="true" ma:internalName="RepSector_0" ma:taxonomyFieldName="RepSector" ma:displayName="Sector" ma:default="" ma:fieldId="{41811730-f000-4dc0-a699-476cd67ba1ec}" ma:taxonomyMulti="true" ma:sspId="65bb9fad-8ecd-4e58-b951-1b0a685157da" ma:termSetId="f094b31b-0180-4851-9ebd-5c7d9552b19c" ma:anchorId="00000000-0000-0000-0000-000000000000" ma:open="false" ma:isKeyword="false">
      <xsd:complexType>
        <xsd:sequence>
          <xsd:element ref="pc:Terms" minOccurs="0" maxOccurs="1"/>
        </xsd:sequence>
      </xsd:complexType>
    </xsd:element>
    <xsd:element name="RepCurricularTheme_0" ma:index="27" nillable="true" ma:taxonomy="true" ma:internalName="RepCurricularTheme_0" ma:taxonomyFieldName="RepCurricularTheme" ma:displayName="Leerplankundig thema" ma:fieldId="{41811730-f000-49a6-962c-7d5942b261fc}" ma:sspId="65bb9fad-8ecd-4e58-b951-1b0a685157da" ma:termSetId="c46f7ee8-50c4-42e2-9209-7c6adacde0a9" ma:anchorId="00000000-0000-0000-0000-000000000000" ma:open="false" ma:isKeyword="false">
      <xsd:complexType>
        <xsd:sequence>
          <xsd:element ref="pc:Terms" minOccurs="0" maxOccurs="1"/>
        </xsd:sequence>
      </xsd:complexType>
    </xsd:element>
    <xsd:element name="RepSectionSpecificTheme_0" ma:index="29" nillable="true" ma:taxonomy="true" ma:internalName="RepSectionSpecificTheme_0" ma:taxonomyFieldName="RepSectionSpecificTheme" ma:displayName="Vakspecifiek thema" ma:fieldId="{41811730-f000-47c9-8a06-df9868361aab}" ma:sspId="65bb9fad-8ecd-4e58-b951-1b0a685157da" ma:termSetId="d6eaa525-a5d0-4a07-b890-e9233743789f" ma:anchorId="00000000-0000-0000-0000-000000000000" ma:open="false" ma:isKeyword="false">
      <xsd:complexType>
        <xsd:sequence>
          <xsd:element ref="pc:Terms" minOccurs="0" maxOccurs="1"/>
        </xsd:sequence>
      </xsd:complexType>
    </xsd:element>
    <xsd:element name="RepSection_0" ma:index="31" nillable="true" ma:taxonomy="true" ma:internalName="RepSection_0" ma:taxonomyFieldName="RepSection" ma:displayName="Vaksectie" ma:fieldId="{41811730-f000-4881-8daa-6e8dd38b1ab1}" ma:sspId="65bb9fad-8ecd-4e58-b951-1b0a685157da" ma:termSetId="c6f33e55-e762-4fa4-8346-db1fc1809b2d" ma:anchorId="00000000-0000-0000-0000-000000000000" ma:open="false" ma:isKeyword="false">
      <xsd:complexType>
        <xsd:sequence>
          <xsd:element ref="pc:Terms" minOccurs="0" maxOccurs="1"/>
        </xsd:sequence>
      </xsd:complexType>
    </xsd:element>
    <xsd:element name="RepAreasOfExpertise_0" ma:index="33" nillable="true" ma:taxonomy="true" ma:internalName="RepAreasOfExpertise_0" ma:taxonomyFieldName="RepAreasOfExpertise" ma:displayName="Vakgebied" ma:fieldId="{41811730-f000-41a6-9b8a-29f77b277b4a}" ma:sspId="65bb9fad-8ecd-4e58-b951-1b0a685157da" ma:termSetId="53b2aeb1-af69-41af-ab5c-dcba5f532adf" ma:anchorId="00000000-0000-0000-0000-000000000000" ma:open="true" ma:isKeyword="false">
      <xsd:complexType>
        <xsd:sequence>
          <xsd:element ref="pc:Terms" minOccurs="0" maxOccurs="1"/>
        </xsd:sequence>
      </xsd:complexType>
    </xsd:element>
    <xsd:element name="RepSubjectContent_0" ma:index="35" nillable="true" ma:taxonomy="true" ma:internalName="RepSubjectContent_0" ma:taxonomyFieldName="RepSubjectContent" ma:displayName="Vakinhoud" ma:fieldId="{41811730-f000-43d1-9a5c-533514ab0582}" ma:sspId="65bb9fad-8ecd-4e58-b951-1b0a685157da" ma:termSetId="3eef768d-4fe2-4c08-af8a-4dfaa4cac8a4" ma:anchorId="00000000-0000-0000-0000-000000000000" ma:open="false" ma:isKeyword="false">
      <xsd:complexType>
        <xsd:sequence>
          <xsd:element ref="pc:Terms" minOccurs="0" maxOccurs="1"/>
        </xsd:sequence>
      </xsd:complexType>
    </xsd:element>
    <xsd:element name="RepDocumentType_0" ma:index="37" nillable="true" ma:taxonomy="true" ma:internalName="RepDocumentType_0" ma:taxonomyFieldName="RepDocumentType" ma:displayName="Documenttypering" ma:fieldId="{41811730-f000-4c72-b54d-df109a5aaa00}" ma:sspId="65bb9fad-8ecd-4e58-b951-1b0a685157da" ma:termSetId="54bd4068-eea5-4eb8-b4d4-e740f64d998f" ma:anchorId="00000000-0000-0000-0000-000000000000" ma:open="true" ma:isKeyword="false">
      <xsd:complexType>
        <xsd:sequence>
          <xsd:element ref="pc:Terms" minOccurs="0" maxOccurs="1"/>
        </xsd:sequence>
      </xsd:complexType>
    </xsd:element>
    <xsd:element name="RepRelationOtherSloProjects" ma:index="38" nillable="true" ma:displayName="Relatie met andere projecten" ma:internalName="RepRelationOtherSloProjects">
      <xsd:simpleType>
        <xsd:restriction base="dms:Unknown"/>
      </xsd:simpleType>
    </xsd:element>
    <xsd:element name="RepFileFormat_0" ma:index="40" nillable="true" ma:taxonomy="true" ma:internalName="RepFileFormat_0" ma:taxonomyFieldName="RepFileFormat" ma:displayName="Bestandsformaat" ma:fieldId="{41811730-f000-458e-badf-a33146a595e3}" ma:sspId="65bb9fad-8ecd-4e58-b951-1b0a685157da" ma:termSetId="5467ae8d-8919-4592-b5d8-720a7073244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6a2ac-038a-457f-8b58-ec67130d9d6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38f83059-1491-4012-b4c3-84f3b7dad14e}" ma:internalName="TaxCatchAll" ma:showField="CatchAllData" ma:web="7106a2ac-038a-457f-8b58-ec67130d9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pAN xmlns="http://schemas.microsoft.com/sharepoint/v3">false</RepAN>
    <RepSector_0 xmlns="http://schemas.microsoft.com/sharepoint/v3">
      <Terms xmlns="http://schemas.microsoft.com/office/infopath/2007/PartnerControls"/>
    </RepSector_0>
    <RepDocumentType_0 xmlns="http://schemas.microsoft.com/sharepoint/v3">
      <Terms xmlns="http://schemas.microsoft.com/office/infopath/2007/PartnerControls"/>
    </RepDocumentType_0>
    <RepSectionSpecificTheme_0 xmlns="http://schemas.microsoft.com/sharepoint/v3">
      <Terms xmlns="http://schemas.microsoft.com/office/infopath/2007/PartnerControls"/>
    </RepSectionSpecificTheme_0>
    <RepProjectManager xmlns="http://schemas.microsoft.com/sharepoint/v3" xsi:nil="true"/>
    <RepAuthor_0 xmlns="http://schemas.microsoft.com/sharepoint/v3">
      <Terms xmlns="http://schemas.microsoft.com/office/infopath/2007/PartnerControls"/>
    </RepAuthor_0>
    <RepCurricularTheme_0 xmlns="http://schemas.microsoft.com/sharepoint/v3">
      <Terms xmlns="http://schemas.microsoft.com/office/infopath/2007/PartnerControls"/>
    </RepCurricularTheme_0>
    <RepSection_0 xmlns="http://schemas.microsoft.com/sharepoint/v3">
      <Terms xmlns="http://schemas.microsoft.com/office/infopath/2007/PartnerControls"/>
    </RepSection_0>
    <RepSummary xmlns="http://schemas.microsoft.com/sharepoint/v3" xsi:nil="true"/>
    <RepRelationOtherSloProjects xmlns="http://schemas.microsoft.com/sharepoint/v3" xsi:nil="true"/>
    <TaxCatchAll xmlns="7106a2ac-038a-457f-8b58-ec67130d9d6d"/>
    <RepFileFormat_0 xmlns="http://schemas.microsoft.com/sharepoint/v3">
      <Terms xmlns="http://schemas.microsoft.com/office/infopath/2007/PartnerControls"/>
    </RepFileFormat_0>
    <RepYear_0 xmlns="http://schemas.microsoft.com/sharepoint/v3">
      <Terms xmlns="http://schemas.microsoft.com/office/infopath/2007/PartnerControls"/>
    </RepYear_0>
    <RepANNumber xmlns="http://schemas.microsoft.com/sharepoint/v3" xsi:nil="true"/>
    <RepAreasOfExpertise_0 xmlns="http://schemas.microsoft.com/sharepoint/v3">
      <Terms xmlns="http://schemas.microsoft.com/office/infopath/2007/PartnerControls"/>
    </RepAreasOfExpertise_0>
    <RepSubjectContent_0 xmlns="http://schemas.microsoft.com/sharepoint/v3">
      <Terms xmlns="http://schemas.microsoft.com/office/infopath/2007/PartnerControls"/>
    </RepSubjectContent_0>
    <RepIsbn xmlns="http://schemas.microsoft.com/sharepoint/v3" xsi:nil="true"/>
    <RepAuthorInternal xmlns="http://schemas.microsoft.com/sharepoint/v3">
      <UserInfo>
        <DisplayName/>
        <AccountId xsi:nil="true"/>
        <AccountType/>
      </UserInfo>
    </RepAuthorInternal>
    <RepProjectName xmlns="http://schemas.microsoft.com/sharepoint/v3">Passende perspectieven</RepProjectName>
    <RepApaNotation xmlns="http://schemas.microsoft.com/sharepoint/v3" xsi:nil="true"/>
    <_dlc_DocId xmlns="7106a2ac-038a-457f-8b58-ec67130d9d6d">47XQ5P3E4USX-10-2459</_dlc_DocId>
    <_dlc_DocIdUrl xmlns="7106a2ac-038a-457f-8b58-ec67130d9d6d">
      <Url>http://downloads.slo.nl/_layouts/15/DocIdRedir.aspx?ID=47XQ5P3E4USX-10-2459</Url>
      <Description>47XQ5P3E4USX-10-2459</Description>
    </_dlc_DocIdUrl>
  </documentManagement>
</p:properties>
</file>

<file path=customXml/itemProps1.xml><?xml version="1.0" encoding="utf-8"?>
<ds:datastoreItem xmlns:ds="http://schemas.openxmlformats.org/officeDocument/2006/customXml" ds:itemID="{4D381B1B-1F5E-476F-9479-2913DF0C873F}"/>
</file>

<file path=customXml/itemProps2.xml><?xml version="1.0" encoding="utf-8"?>
<ds:datastoreItem xmlns:ds="http://schemas.openxmlformats.org/officeDocument/2006/customXml" ds:itemID="{A5194C45-44E8-470E-B8B6-1794EA61E48B}"/>
</file>

<file path=customXml/itemProps3.xml><?xml version="1.0" encoding="utf-8"?>
<ds:datastoreItem xmlns:ds="http://schemas.openxmlformats.org/officeDocument/2006/customXml" ds:itemID="{4EDC8329-A970-445F-BDF1-875A37F01B5A}"/>
</file>

<file path=customXml/itemProps4.xml><?xml version="1.0" encoding="utf-8"?>
<ds:datastoreItem xmlns:ds="http://schemas.openxmlformats.org/officeDocument/2006/customXml" ds:itemID="{91D7C1FE-5609-4384-92C8-39153E26D409}"/>
</file>

<file path=docProps/app.xml><?xml version="1.0" encoding="utf-8"?>
<Properties xmlns="http://schemas.openxmlformats.org/officeDocument/2006/extended-properties" xmlns:vt="http://schemas.openxmlformats.org/officeDocument/2006/docPropsVTypes">
  <Template>Presentatie_01_magenta</Template>
  <TotalTime>1004</TotalTime>
  <Words>3830</Words>
  <Application>Microsoft Office PowerPoint</Application>
  <PresentationFormat>Diavoorstelling (4:3)</PresentationFormat>
  <Paragraphs>406</Paragraphs>
  <Slides>41</Slides>
  <Notes>36</Notes>
  <HiddenSlides>0</HiddenSlides>
  <MMClips>0</MMClips>
  <ScaleCrop>false</ScaleCrop>
  <HeadingPairs>
    <vt:vector size="4" baseType="variant">
      <vt:variant>
        <vt:lpstr>Thema</vt:lpstr>
      </vt:variant>
      <vt:variant>
        <vt:i4>1</vt:i4>
      </vt:variant>
      <vt:variant>
        <vt:lpstr>Diatitels</vt:lpstr>
      </vt:variant>
      <vt:variant>
        <vt:i4>41</vt:i4>
      </vt:variant>
    </vt:vector>
  </HeadingPairs>
  <TitlesOfParts>
    <vt:vector size="42" baseType="lpstr">
      <vt:lpstr>Presentatie_01_magenta</vt:lpstr>
      <vt:lpstr>PowerPoint-presentatie</vt:lpstr>
      <vt:lpstr>Inhoud t.b.v. studiedag Passende perspectieven (algemeen)</vt:lpstr>
      <vt:lpstr>SLO en leerplannen</vt:lpstr>
      <vt:lpstr>Referentiekader</vt:lpstr>
      <vt:lpstr>Knelpunt …</vt:lpstr>
      <vt:lpstr> Passende Perspectieven   </vt:lpstr>
      <vt:lpstr> Mogelijke interventies  </vt:lpstr>
      <vt:lpstr>Waar past Passende perspectieven?</vt:lpstr>
      <vt:lpstr>Doelgroepen en leerroutes</vt:lpstr>
      <vt:lpstr>PowerPoint-presentatie</vt:lpstr>
      <vt:lpstr>Leerlingen die 1F niet halen op  12-jarige leeftijd</vt:lpstr>
      <vt:lpstr>Leerlingen die 1F niet halen op  12-jarige leeftijd</vt:lpstr>
      <vt:lpstr>Leerlingen die 1F niet halen op  12-jarige leeftijd</vt:lpstr>
      <vt:lpstr>PowerPoint-presentatie</vt:lpstr>
      <vt:lpstr>Leerlingbeschrijvingen rekenen</vt:lpstr>
      <vt:lpstr>PowerPoint-presentatie</vt:lpstr>
      <vt:lpstr>Van referentieniveaus naar  Passende perspectieven - taal</vt:lpstr>
      <vt:lpstr>Leerroutes taal</vt:lpstr>
      <vt:lpstr>PowerPoint-presentatie</vt:lpstr>
      <vt:lpstr>PowerPoint-presentatie</vt:lpstr>
      <vt:lpstr>PowerPoint-presentatie</vt:lpstr>
      <vt:lpstr>PowerPoint-presentatie</vt:lpstr>
      <vt:lpstr>Vergelijk leerroutes schrijven</vt:lpstr>
      <vt:lpstr>Relatie spelling en schrijven</vt:lpstr>
      <vt:lpstr>PowerPoint-presentatie</vt:lpstr>
      <vt:lpstr>Keuzes in doelen: rekenen</vt:lpstr>
      <vt:lpstr>PowerPoint-presentatie</vt:lpstr>
      <vt:lpstr>Drieslagmodel (ERWD)</vt:lpstr>
      <vt:lpstr>Handelingsmodel (ERWD)</vt:lpstr>
      <vt:lpstr>PowerPoint-presentatie</vt:lpstr>
      <vt:lpstr>PowerPoint-presentatie</vt:lpstr>
      <vt:lpstr>PowerPoint-presentatie</vt:lpstr>
      <vt:lpstr>PowerPoint-presentatie</vt:lpstr>
      <vt:lpstr>PowerPoint-presentatie</vt:lpstr>
      <vt:lpstr>PowerPoint-presentatie</vt:lpstr>
      <vt:lpstr>Overzichten en doelenlijsten</vt:lpstr>
      <vt:lpstr>Producten Passende perspectieven Rekenen </vt:lpstr>
      <vt:lpstr>Producten Passende perspectieven Taal </vt:lpstr>
      <vt:lpstr>Implementatie traject Passende perspectieven</vt:lpstr>
      <vt:lpstr>Aspecten van een veranderingsproces</vt:lpstr>
      <vt:lpstr>Meer weten?</vt:lpstr>
    </vt:vector>
  </TitlesOfParts>
  <Company>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Desirée Houkema</dc:creator>
  <cp:lastModifiedBy>Christel Broekmaat</cp:lastModifiedBy>
  <cp:revision>66</cp:revision>
  <cp:lastPrinted>2014-03-19T09:44:50Z</cp:lastPrinted>
  <dcterms:created xsi:type="dcterms:W3CDTF">2013-11-15T10:33:01Z</dcterms:created>
  <dcterms:modified xsi:type="dcterms:W3CDTF">2014-09-09T09:47:10Z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0x010100D2854694664375418C0DFD97ECA4320E</vt:lpwstr>
  </property>
  <property fmtid="{D5CDD505-2E9C-101B-9397-08002B2CF9AE}" pid="3" name="_dlc_DocIdItemGuid">
    <vt:lpwstr>42c09e3a-dc1f-4934-a711-d5dd84b52723</vt:lpwstr>
  </property>
  <property fmtid="{D5CDD505-2E9C-101B-9397-08002B2CF9AE}" pid="4" name="TaxKeyword">
    <vt:lpwstr/>
  </property>
  <property fmtid="{D5CDD505-2E9C-101B-9397-08002B2CF9AE}" pid="5" name="RepAreasOfExpertise">
    <vt:lpwstr/>
  </property>
  <property fmtid="{D5CDD505-2E9C-101B-9397-08002B2CF9AE}" pid="6" name="RepDocumentType">
    <vt:lpwstr/>
  </property>
  <property fmtid="{D5CDD505-2E9C-101B-9397-08002B2CF9AE}" pid="7" name="RepSectionSpecificTheme">
    <vt:lpwstr/>
  </property>
  <property fmtid="{D5CDD505-2E9C-101B-9397-08002B2CF9AE}" pid="8" name="TaxKeywordTaxHTField">
    <vt:lpwstr/>
  </property>
  <property fmtid="{D5CDD505-2E9C-101B-9397-08002B2CF9AE}" pid="9" name="RepCurricularTheme">
    <vt:lpwstr/>
  </property>
  <property fmtid="{D5CDD505-2E9C-101B-9397-08002B2CF9AE}" pid="10" name="RepSection">
    <vt:lpwstr/>
  </property>
  <property fmtid="{D5CDD505-2E9C-101B-9397-08002B2CF9AE}" pid="11" name="RepAuthor">
    <vt:lpwstr/>
  </property>
  <property fmtid="{D5CDD505-2E9C-101B-9397-08002B2CF9AE}" pid="12" name="RepSubjectContent">
    <vt:lpwstr/>
  </property>
  <property fmtid="{D5CDD505-2E9C-101B-9397-08002B2CF9AE}" pid="13" name="RepSector">
    <vt:lpwstr/>
  </property>
  <property fmtid="{D5CDD505-2E9C-101B-9397-08002B2CF9AE}" pid="14" name="RepFileFormat">
    <vt:lpwstr/>
  </property>
  <property fmtid="{D5CDD505-2E9C-101B-9397-08002B2CF9AE}" pid="15" name="RepYear">
    <vt:lpwstr/>
  </property>
</Properties>
</file>